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9" r:id="rId3"/>
  </p:sldMasterIdLst>
  <p:notesMasterIdLst>
    <p:notesMasterId r:id="rId5"/>
  </p:notesMasterIdLst>
  <p:sldIdLst>
    <p:sldId id="256" r:id="rId4"/>
    <p:sldId id="257" r:id="rId6"/>
    <p:sldId id="258" r:id="rId7"/>
    <p:sldId id="259" r:id="rId8"/>
    <p:sldId id="260" r:id="rId9"/>
    <p:sldId id="270" r:id="rId10"/>
    <p:sldId id="261" r:id="rId11"/>
    <p:sldId id="271" r:id="rId12"/>
    <p:sldId id="262" r:id="rId13"/>
    <p:sldId id="263" r:id="rId14"/>
    <p:sldId id="264" r:id="rId15"/>
    <p:sldId id="265" r:id="rId16"/>
    <p:sldId id="266" r:id="rId17"/>
    <p:sldId id="267" r:id="rId18"/>
    <p:sldId id="268" r:id="rId19"/>
    <p:sldId id="269" r:id="rId20"/>
  </p:sldIdLst>
  <p:sldSz cx="9144000" cy="5143500"/>
  <p:notesSz cx="6858000" cy="9144000"/>
  <p:embeddedFontLst>
    <p:embeddedFont>
      <p:font typeface="Roboto" panose="0200000000000000000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pos="2222" userDrawn="1">
          <p15:clr>
            <a:srgbClr val="000000"/>
          </p15:clr>
        </p15:guide>
        <p15:guide id="2" orient="horz" pos="2755" userDrawn="1">
          <p15:clr>
            <a:srgbClr val="000000"/>
          </p15:clr>
        </p15:guide>
        <p15:guide id="3" orient="horz" pos="776" userDrawn="1">
          <p15:clr>
            <a:srgbClr val="000000"/>
          </p15:clr>
        </p15:guide>
        <p15:guide id="4" pos="206" userDrawn="1">
          <p15:clr>
            <a:srgbClr val="000000"/>
          </p15:clr>
        </p15:guide>
        <p15:guide id="5" pos="5553" userDrawn="1">
          <p15:clr>
            <a:srgbClr val="000000"/>
          </p15:clr>
        </p15:guide>
        <p15:guide id="6" orient="horz" pos="914" userDrawn="1">
          <p15:clr>
            <a:srgbClr val="000000"/>
          </p15:clr>
        </p15:guide>
        <p15:guide id="7" orient="horz" pos="2451" userDrawn="1">
          <p15:clr>
            <a:srgbClr val="000000"/>
          </p15:clr>
        </p15:guide>
        <p15:guide id="8" pos="871" userDrawn="1">
          <p15:clr>
            <a:srgbClr val="000000"/>
          </p15:clr>
        </p15:guide>
        <p15:guide id="9" pos="2880" userDrawn="1">
          <p15:clr>
            <a:srgbClr val="000000"/>
          </p15:clr>
        </p15:guide>
        <p15:guide id="10" pos="4909" userDrawn="1">
          <p15:clr>
            <a:srgbClr val="000000"/>
          </p15:clr>
        </p15:guide>
        <p15:guide id="11" orient="horz" pos="2193" userDrawn="1">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pos="2222"/>
        <p:guide orient="horz" pos="2755"/>
        <p:guide orient="horz" pos="776"/>
        <p:guide pos="206"/>
        <p:guide pos="5553"/>
        <p:guide orient="horz" pos="914"/>
        <p:guide orient="horz" pos="2451"/>
        <p:guide pos="871"/>
        <p:guide pos="2880"/>
        <p:guide pos="4909"/>
        <p:guide orient="horz" pos="2193"/>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7" Type="http://schemas.openxmlformats.org/officeDocument/2006/relationships/font" Target="fonts/font4.fntdata"/><Relationship Id="rId26" Type="http://schemas.openxmlformats.org/officeDocument/2006/relationships/font" Target="fonts/font3.fntdata"/><Relationship Id="rId25" Type="http://schemas.openxmlformats.org/officeDocument/2006/relationships/font" Target="fonts/font2.fntdata"/><Relationship Id="rId24" Type="http://schemas.openxmlformats.org/officeDocument/2006/relationships/font" Target="fonts/font1.fntdata"/><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4" Type="http://schemas.openxmlformats.org/officeDocument/2006/relationships/hyperlink" Target="https://www.hubspot.com/resources/buyer-personas?_ga=2.175825060.780726489.1575997166-1675356138.1572978608&amp;hubs_post=blog.hubspot.com/service/know-your-audience&amp;hubs_post-cta=creating%20buyer%20personas" TargetMode="External"/><Relationship Id="rId3" Type="http://schemas.openxmlformats.org/officeDocument/2006/relationships/hyperlink" Target="https://blog.hubspot.com/marketing/buyer-persona-research?_ga=2.175825060.780726489.1575997166-1675356138.1572978608" TargetMode="External"/><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ommunity.hubspot.com/?_ga=2.175825060.780726489.1575997166-1675356138.1572978608" TargetMode="External"/><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ritingcenter.unc.edu/tips-and-tools/fragments-and-run-ons/" TargetMode="External"/><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6" Type="http://schemas.openxmlformats.org/officeDocument/2006/relationships/hyperlink" Target="https://twitter.com/thejoeltruth" TargetMode="External"/><Relationship Id="rId5" Type="http://schemas.openxmlformats.org/officeDocument/2006/relationships/hyperlink" Target="https://www.amazon.com/dp/1523092408" TargetMode="External"/><Relationship Id="rId4" Type="http://schemas.openxmlformats.org/officeDocument/2006/relationships/hyperlink" Target="https://www.amazon.com/dp/1523094117" TargetMode="External"/><Relationship Id="rId3" Type="http://schemas.openxmlformats.org/officeDocument/2006/relationships/hyperlink" Target="https://www.joelschwartzberg.net/bio" TargetMode="External"/><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blog.hubspot.com/service/know-your-audience#administer-a-survey" TargetMode="External"/><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93" name="Shape 93"/>
        <p:cNvGrpSpPr/>
        <p:nvPr/>
      </p:nvGrpSpPr>
      <p:grpSpPr>
        <a:xfrm>
          <a:off x="0" y="0"/>
          <a:ext cx="0" cy="0"/>
          <a:chOff x="0" y="0"/>
          <a:chExt cx="0" cy="0"/>
        </a:xfrm>
      </p:grpSpPr>
      <p:sp>
        <p:nvSpPr>
          <p:cNvPr id="94" name="Google Shape;94;p1: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 name="Google Shape;95;p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latin typeface="Roboto" panose="02000000000000000000"/>
              <a:ea typeface="Roboto" panose="02000000000000000000"/>
              <a:cs typeface="Roboto" panose="02000000000000000000"/>
              <a:sym typeface="Roboto" panose="0200000000000000000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6" name="Shape 146"/>
        <p:cNvGrpSpPr/>
        <p:nvPr/>
      </p:nvGrpSpPr>
      <p:grpSpPr>
        <a:xfrm>
          <a:off x="0" y="0"/>
          <a:ext cx="0" cy="0"/>
          <a:chOff x="0" y="0"/>
          <a:chExt cx="0" cy="0"/>
        </a:xfrm>
      </p:grpSpPr>
      <p:sp>
        <p:nvSpPr>
          <p:cNvPr id="147" name="Google Shape;147;g140781e0cf6_0_30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g140781e0cf6_0_30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latin typeface="Roboto" panose="02000000000000000000"/>
              <a:ea typeface="Roboto" panose="02000000000000000000"/>
              <a:cs typeface="Roboto" panose="02000000000000000000"/>
              <a:sym typeface="Roboto" panose="0200000000000000000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2" name="Shape 152"/>
        <p:cNvGrpSpPr/>
        <p:nvPr/>
      </p:nvGrpSpPr>
      <p:grpSpPr>
        <a:xfrm>
          <a:off x="0" y="0"/>
          <a:ext cx="0" cy="0"/>
          <a:chOff x="0" y="0"/>
          <a:chExt cx="0" cy="0"/>
        </a:xfrm>
      </p:grpSpPr>
      <p:sp>
        <p:nvSpPr>
          <p:cNvPr id="153" name="Google Shape;153;g140781e0cf6_0_311: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 name="Google Shape;154;g140781e0cf6_0_31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75000"/>
              </a:lnSpc>
              <a:spcBef>
                <a:spcPts val="1200"/>
              </a:spcBef>
              <a:spcAft>
                <a:spcPts val="0"/>
              </a:spcAft>
              <a:buClr>
                <a:schemeClr val="dk1"/>
              </a:buClr>
              <a:buSzPts val="1100"/>
              <a:buFont typeface="Arial" panose="020B0604020202020204"/>
              <a:buNone/>
            </a:pPr>
            <a:r>
              <a:rPr lang="en-GB" sz="1200">
                <a:solidFill>
                  <a:srgbClr val="2E475D"/>
                </a:solidFill>
                <a:latin typeface="Roboto" panose="02000000000000000000"/>
                <a:ea typeface="Roboto" panose="02000000000000000000"/>
                <a:cs typeface="Roboto" panose="02000000000000000000"/>
                <a:sym typeface="Roboto" panose="02000000000000000000"/>
              </a:rPr>
              <a:t>Next, </a:t>
            </a:r>
            <a:r>
              <a:rPr lang="en-GB" sz="1200">
                <a:solidFill>
                  <a:srgbClr val="0B8484"/>
                </a:solidFill>
                <a:uFill>
                  <a:noFill/>
                </a:uFill>
                <a:latin typeface="Roboto" panose="02000000000000000000"/>
                <a:ea typeface="Roboto" panose="02000000000000000000"/>
                <a:cs typeface="Roboto" panose="02000000000000000000"/>
                <a:sym typeface="Roboto" panose="02000000000000000000"/>
                <a:hlinkClick r:id="rId3"/>
              </a:rPr>
              <a:t>create buyer personas</a:t>
            </a:r>
            <a:r>
              <a:rPr lang="en-GB" sz="1200">
                <a:solidFill>
                  <a:srgbClr val="2E475D"/>
                </a:solidFill>
                <a:latin typeface="Roboto" panose="02000000000000000000"/>
                <a:ea typeface="Roboto" panose="02000000000000000000"/>
                <a:cs typeface="Roboto" panose="02000000000000000000"/>
                <a:sym typeface="Roboto" panose="02000000000000000000"/>
              </a:rPr>
              <a:t> if you don’t already have them. With buyer personas, you’ll be able to understand the needs and wants of your audience and customers. They’ll guide your product or service development and allow you to market to your specific audience more effectively.</a:t>
            </a:r>
            <a:endParaRPr sz="1200">
              <a:solidFill>
                <a:srgbClr val="2E475D"/>
              </a:solidFill>
              <a:latin typeface="Roboto" panose="02000000000000000000"/>
              <a:ea typeface="Roboto" panose="02000000000000000000"/>
              <a:cs typeface="Roboto" panose="02000000000000000000"/>
              <a:sym typeface="Roboto" panose="02000000000000000000"/>
            </a:endParaRPr>
          </a:p>
          <a:p>
            <a:pPr marL="0" lvl="0" indent="0" algn="l" rtl="0">
              <a:lnSpc>
                <a:spcPct val="175000"/>
              </a:lnSpc>
              <a:spcBef>
                <a:spcPts val="1200"/>
              </a:spcBef>
              <a:spcAft>
                <a:spcPts val="0"/>
              </a:spcAft>
              <a:buClr>
                <a:schemeClr val="dk1"/>
              </a:buClr>
              <a:buSzPts val="1100"/>
              <a:buFont typeface="Arial" panose="020B0604020202020204"/>
              <a:buNone/>
            </a:pPr>
            <a:r>
              <a:rPr lang="en-GB" sz="1200">
                <a:solidFill>
                  <a:srgbClr val="2E475D"/>
                </a:solidFill>
                <a:latin typeface="Roboto" panose="02000000000000000000"/>
                <a:ea typeface="Roboto" panose="02000000000000000000"/>
                <a:cs typeface="Roboto" panose="02000000000000000000"/>
                <a:sym typeface="Roboto" panose="02000000000000000000"/>
              </a:rPr>
              <a:t>As a result of </a:t>
            </a:r>
            <a:r>
              <a:rPr lang="en-GB" sz="1200">
                <a:solidFill>
                  <a:srgbClr val="0B8484"/>
                </a:solidFill>
                <a:uFill>
                  <a:noFill/>
                </a:uFill>
                <a:latin typeface="Roboto" panose="02000000000000000000"/>
                <a:ea typeface="Roboto" panose="02000000000000000000"/>
                <a:cs typeface="Roboto" panose="02000000000000000000"/>
                <a:sym typeface="Roboto" panose="02000000000000000000"/>
                <a:hlinkClick r:id="rId4"/>
              </a:rPr>
              <a:t>creating buyer personas</a:t>
            </a:r>
            <a:r>
              <a:rPr lang="en-GB" sz="1200">
                <a:solidFill>
                  <a:srgbClr val="2E475D"/>
                </a:solidFill>
                <a:latin typeface="Roboto" panose="02000000000000000000"/>
                <a:ea typeface="Roboto" panose="02000000000000000000"/>
                <a:cs typeface="Roboto" panose="02000000000000000000"/>
                <a:sym typeface="Roboto" panose="02000000000000000000"/>
              </a:rPr>
              <a:t>, you’ll be able to better understand a wide array of reasons why your audience members need your product or service, how you can target and convert them, and create long-lasting relationships with them. Additionally, buyer personas help your entire business — cross-team and cross-function — stay focused on your target audience so you have a larger chance of reaching and connecting with them.</a:t>
            </a:r>
            <a:endParaRPr sz="1200">
              <a:solidFill>
                <a:srgbClr val="2E475D"/>
              </a:solidFill>
              <a:latin typeface="Roboto" panose="02000000000000000000"/>
              <a:ea typeface="Roboto" panose="02000000000000000000"/>
              <a:cs typeface="Roboto" panose="02000000000000000000"/>
              <a:sym typeface="Roboto" panose="02000000000000000000"/>
            </a:endParaRPr>
          </a:p>
          <a:p>
            <a:pPr marL="0" lvl="0" indent="0" algn="l" rtl="0">
              <a:lnSpc>
                <a:spcPct val="100000"/>
              </a:lnSpc>
              <a:spcBef>
                <a:spcPts val="1200"/>
              </a:spcBef>
              <a:spcAft>
                <a:spcPts val="0"/>
              </a:spcAft>
              <a:buSzPts val="1100"/>
              <a:buNone/>
            </a:pPr>
            <a:endParaRPr>
              <a:latin typeface="Roboto" panose="02000000000000000000"/>
              <a:ea typeface="Roboto" panose="02000000000000000000"/>
              <a:cs typeface="Roboto" panose="02000000000000000000"/>
              <a:sym typeface="Roboto" panose="0200000000000000000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8" name="Shape 158"/>
        <p:cNvGrpSpPr/>
        <p:nvPr/>
      </p:nvGrpSpPr>
      <p:grpSpPr>
        <a:xfrm>
          <a:off x="0" y="0"/>
          <a:ext cx="0" cy="0"/>
          <a:chOff x="0" y="0"/>
          <a:chExt cx="0" cy="0"/>
        </a:xfrm>
      </p:grpSpPr>
      <p:sp>
        <p:nvSpPr>
          <p:cNvPr id="159" name="Google Shape;159;g140781e0cf6_0_32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 name="Google Shape;160;g140781e0cf6_0_32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75000"/>
              </a:lnSpc>
              <a:spcBef>
                <a:spcPts val="1200"/>
              </a:spcBef>
              <a:spcAft>
                <a:spcPts val="0"/>
              </a:spcAft>
              <a:buClr>
                <a:schemeClr val="dk1"/>
              </a:buClr>
              <a:buSzPts val="1100"/>
              <a:buFont typeface="Arial" panose="020B0604020202020204"/>
              <a:buNone/>
            </a:pPr>
            <a:r>
              <a:rPr lang="en-GB" sz="1200">
                <a:solidFill>
                  <a:srgbClr val="2E475D"/>
                </a:solidFill>
                <a:latin typeface="Roboto" panose="02000000000000000000"/>
                <a:ea typeface="Roboto" panose="02000000000000000000"/>
                <a:cs typeface="Roboto" panose="02000000000000000000"/>
                <a:sym typeface="Roboto" panose="02000000000000000000"/>
              </a:rPr>
              <a:t>When you monitor a person’s actions and tendencies over time, you learn a lot about what they do and don’t like, what their habits consist of, where and how they seek support, and more — and your audience members are no exception.</a:t>
            </a:r>
            <a:endParaRPr sz="1200">
              <a:solidFill>
                <a:srgbClr val="2E475D"/>
              </a:solidFill>
              <a:latin typeface="Roboto" panose="02000000000000000000"/>
              <a:ea typeface="Roboto" panose="02000000000000000000"/>
              <a:cs typeface="Roboto" panose="02000000000000000000"/>
              <a:sym typeface="Roboto" panose="02000000000000000000"/>
            </a:endParaRPr>
          </a:p>
          <a:p>
            <a:pPr marL="0" lvl="0" indent="0" algn="l" rtl="0">
              <a:lnSpc>
                <a:spcPct val="175000"/>
              </a:lnSpc>
              <a:spcBef>
                <a:spcPts val="1200"/>
              </a:spcBef>
              <a:spcAft>
                <a:spcPts val="0"/>
              </a:spcAft>
              <a:buClr>
                <a:schemeClr val="dk1"/>
              </a:buClr>
              <a:buSzPts val="1100"/>
              <a:buFont typeface="Arial" panose="020B0604020202020204"/>
              <a:buNone/>
            </a:pPr>
            <a:r>
              <a:rPr lang="en-GB" sz="1200">
                <a:solidFill>
                  <a:srgbClr val="2E475D"/>
                </a:solidFill>
                <a:latin typeface="Roboto" panose="02000000000000000000"/>
                <a:ea typeface="Roboto" panose="02000000000000000000"/>
                <a:cs typeface="Roboto" panose="02000000000000000000"/>
                <a:sym typeface="Roboto" panose="02000000000000000000"/>
              </a:rPr>
              <a:t>Monitor audience feedback over time through feedback, surveys and forms, as well as their comments and engagements on your blog, customer support channels, </a:t>
            </a:r>
            <a:r>
              <a:rPr lang="en-GB" sz="1200">
                <a:solidFill>
                  <a:srgbClr val="0B8484"/>
                </a:solidFill>
                <a:uFill>
                  <a:noFill/>
                </a:uFill>
                <a:latin typeface="Roboto" panose="02000000000000000000"/>
                <a:ea typeface="Roboto" panose="02000000000000000000"/>
                <a:cs typeface="Roboto" panose="02000000000000000000"/>
                <a:sym typeface="Roboto" panose="02000000000000000000"/>
                <a:hlinkClick r:id="rId3"/>
              </a:rPr>
              <a:t>community web pages and forums</a:t>
            </a:r>
            <a:r>
              <a:rPr lang="en-GB" sz="1200">
                <a:solidFill>
                  <a:srgbClr val="2E475D"/>
                </a:solidFill>
                <a:latin typeface="Roboto" panose="02000000000000000000"/>
                <a:ea typeface="Roboto" panose="02000000000000000000"/>
                <a:cs typeface="Roboto" panose="02000000000000000000"/>
                <a:sym typeface="Roboto" panose="02000000000000000000"/>
              </a:rPr>
              <a:t>, and social media profiles. This will tell you which positive and negative experiences many of them are consistently having so you can resolve the largest issues immediately and maintain the things that are working well for your audience</a:t>
            </a:r>
            <a:endParaRPr sz="1200">
              <a:solidFill>
                <a:srgbClr val="2E475D"/>
              </a:solidFill>
              <a:latin typeface="Roboto" panose="02000000000000000000"/>
              <a:ea typeface="Roboto" panose="02000000000000000000"/>
              <a:cs typeface="Roboto" panose="02000000000000000000"/>
              <a:sym typeface="Roboto" panose="02000000000000000000"/>
            </a:endParaRPr>
          </a:p>
          <a:p>
            <a:pPr marL="0" lvl="0" indent="0" algn="l" rtl="0">
              <a:lnSpc>
                <a:spcPct val="100000"/>
              </a:lnSpc>
              <a:spcBef>
                <a:spcPts val="1200"/>
              </a:spcBef>
              <a:spcAft>
                <a:spcPts val="0"/>
              </a:spcAft>
              <a:buSzPts val="1100"/>
              <a:buNone/>
            </a:pPr>
            <a:endParaRPr>
              <a:latin typeface="Roboto" panose="02000000000000000000"/>
              <a:ea typeface="Roboto" panose="02000000000000000000"/>
              <a:cs typeface="Roboto" panose="02000000000000000000"/>
              <a:sym typeface="Roboto" panose="0200000000000000000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4" name="Shape 164"/>
        <p:cNvGrpSpPr/>
        <p:nvPr/>
      </p:nvGrpSpPr>
      <p:grpSpPr>
        <a:xfrm>
          <a:off x="0" y="0"/>
          <a:ext cx="0" cy="0"/>
          <a:chOff x="0" y="0"/>
          <a:chExt cx="0" cy="0"/>
        </a:xfrm>
      </p:grpSpPr>
      <p:sp>
        <p:nvSpPr>
          <p:cNvPr id="165" name="Google Shape;165;g140781e0cf6_0_329: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g140781e0cf6_0_329: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75000"/>
              </a:lnSpc>
              <a:spcBef>
                <a:spcPts val="1200"/>
              </a:spcBef>
              <a:spcAft>
                <a:spcPts val="0"/>
              </a:spcAft>
              <a:buClr>
                <a:schemeClr val="dk1"/>
              </a:buClr>
              <a:buSzPts val="1100"/>
              <a:buFont typeface="Arial" panose="020B0604020202020204"/>
              <a:buNone/>
            </a:pPr>
            <a:r>
              <a:rPr lang="en-GB" sz="1200">
                <a:solidFill>
                  <a:srgbClr val="2E475D"/>
                </a:solidFill>
                <a:latin typeface="Roboto" panose="02000000000000000000"/>
                <a:ea typeface="Roboto" panose="02000000000000000000"/>
                <a:cs typeface="Roboto" panose="02000000000000000000"/>
                <a:sym typeface="Roboto" panose="02000000000000000000"/>
              </a:rPr>
              <a:t>Testing out new ideas among audience members is a great way to determine whether or not your business is effectively evolving </a:t>
            </a:r>
            <a:r>
              <a:rPr lang="en-GB" sz="1200" i="1">
                <a:solidFill>
                  <a:srgbClr val="2E475D"/>
                </a:solidFill>
                <a:latin typeface="Roboto" panose="02000000000000000000"/>
                <a:ea typeface="Roboto" panose="02000000000000000000"/>
                <a:cs typeface="Roboto" panose="02000000000000000000"/>
                <a:sym typeface="Roboto" panose="02000000000000000000"/>
              </a:rPr>
              <a:t>with</a:t>
            </a:r>
            <a:r>
              <a:rPr lang="en-GB" sz="1200">
                <a:solidFill>
                  <a:srgbClr val="2E475D"/>
                </a:solidFill>
                <a:latin typeface="Roboto" panose="02000000000000000000"/>
                <a:ea typeface="Roboto" panose="02000000000000000000"/>
                <a:cs typeface="Roboto" panose="02000000000000000000"/>
                <a:sym typeface="Roboto" panose="02000000000000000000"/>
              </a:rPr>
              <a:t> your audience as you grow and create new product or service offerings and features.</a:t>
            </a:r>
            <a:endParaRPr sz="1200">
              <a:solidFill>
                <a:srgbClr val="2E475D"/>
              </a:solidFill>
              <a:latin typeface="Roboto" panose="02000000000000000000"/>
              <a:ea typeface="Roboto" panose="02000000000000000000"/>
              <a:cs typeface="Roboto" panose="02000000000000000000"/>
              <a:sym typeface="Roboto" panose="02000000000000000000"/>
            </a:endParaRPr>
          </a:p>
          <a:p>
            <a:pPr marL="0" lvl="0" indent="0" algn="l" rtl="0">
              <a:lnSpc>
                <a:spcPct val="175000"/>
              </a:lnSpc>
              <a:spcBef>
                <a:spcPts val="1200"/>
              </a:spcBef>
              <a:spcAft>
                <a:spcPts val="0"/>
              </a:spcAft>
              <a:buClr>
                <a:schemeClr val="dk1"/>
              </a:buClr>
              <a:buSzPts val="1100"/>
              <a:buFont typeface="Arial" panose="020B0604020202020204"/>
              <a:buNone/>
            </a:pPr>
            <a:r>
              <a:rPr lang="en-GB" sz="1200">
                <a:solidFill>
                  <a:srgbClr val="2E475D"/>
                </a:solidFill>
                <a:latin typeface="Roboto" panose="02000000000000000000"/>
                <a:ea typeface="Roboto" panose="02000000000000000000"/>
                <a:cs typeface="Roboto" panose="02000000000000000000"/>
                <a:sym typeface="Roboto" panose="02000000000000000000"/>
              </a:rPr>
              <a:t>For example, maybe your marketing team pitches a plan to reach your audience via an entirely new medium or engineers have plans to update features within your current product or service. If you think these plans are feasible and worth giving a try, go ahead and see how your audience reacts to these changes.</a:t>
            </a:r>
            <a:endParaRPr sz="1200">
              <a:solidFill>
                <a:srgbClr val="2E475D"/>
              </a:solidFill>
              <a:latin typeface="Roboto" panose="02000000000000000000"/>
              <a:ea typeface="Roboto" panose="02000000000000000000"/>
              <a:cs typeface="Roboto" panose="02000000000000000000"/>
              <a:sym typeface="Roboto" panose="02000000000000000000"/>
            </a:endParaRPr>
          </a:p>
          <a:p>
            <a:pPr marL="0" lvl="0" indent="0" algn="l" rtl="0">
              <a:lnSpc>
                <a:spcPct val="175000"/>
              </a:lnSpc>
              <a:spcBef>
                <a:spcPts val="1200"/>
              </a:spcBef>
              <a:spcAft>
                <a:spcPts val="0"/>
              </a:spcAft>
              <a:buClr>
                <a:schemeClr val="dk1"/>
              </a:buClr>
              <a:buSzPts val="1100"/>
              <a:buFont typeface="Arial" panose="020B0604020202020204"/>
              <a:buNone/>
            </a:pPr>
            <a:r>
              <a:rPr lang="en-GB" sz="1200">
                <a:solidFill>
                  <a:srgbClr val="2E475D"/>
                </a:solidFill>
                <a:latin typeface="Roboto" panose="02000000000000000000"/>
                <a:ea typeface="Roboto" panose="02000000000000000000"/>
                <a:cs typeface="Roboto" panose="02000000000000000000"/>
                <a:sym typeface="Roboto" panose="02000000000000000000"/>
              </a:rPr>
              <a:t>Who knows? You and your team may be onto something that helps you resonate with your audience even more than you already do — and improve retention rates. Or maybe, you learn something simply doesn’t work for your audience, and now you can avoid investing in similar changes in the future.</a:t>
            </a:r>
            <a:endParaRPr sz="1200">
              <a:solidFill>
                <a:srgbClr val="2E475D"/>
              </a:solidFill>
              <a:latin typeface="Roboto" panose="02000000000000000000"/>
              <a:ea typeface="Roboto" panose="02000000000000000000"/>
              <a:cs typeface="Roboto" panose="02000000000000000000"/>
              <a:sym typeface="Roboto" panose="02000000000000000000"/>
            </a:endParaRPr>
          </a:p>
          <a:p>
            <a:pPr marL="0" lvl="0" indent="0" algn="l" rtl="0">
              <a:lnSpc>
                <a:spcPct val="100000"/>
              </a:lnSpc>
              <a:spcBef>
                <a:spcPts val="1200"/>
              </a:spcBef>
              <a:spcAft>
                <a:spcPts val="0"/>
              </a:spcAft>
              <a:buSzPts val="1100"/>
              <a:buNone/>
            </a:pPr>
            <a:endParaRPr>
              <a:latin typeface="Roboto" panose="02000000000000000000"/>
              <a:ea typeface="Roboto" panose="02000000000000000000"/>
              <a:cs typeface="Roboto" panose="02000000000000000000"/>
              <a:sym typeface="Roboto" panose="0200000000000000000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0" name="Shape 170"/>
        <p:cNvGrpSpPr/>
        <p:nvPr/>
      </p:nvGrpSpPr>
      <p:grpSpPr>
        <a:xfrm>
          <a:off x="0" y="0"/>
          <a:ext cx="0" cy="0"/>
          <a:chOff x="0" y="0"/>
          <a:chExt cx="0" cy="0"/>
        </a:xfrm>
      </p:grpSpPr>
      <p:sp>
        <p:nvSpPr>
          <p:cNvPr id="171" name="Google Shape;171;p3:notes"/>
          <p:cNvSpPr/>
          <p:nvPr>
            <p:ph type="sldImg" idx="2"/>
          </p:nvPr>
        </p:nvSpPr>
        <p:spPr>
          <a:xfrm>
            <a:off x="685800" y="1143000"/>
            <a:ext cx="5484813" cy="30861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72" name="Google Shape;172;p3:notes"/>
          <p:cNvSpPr txBox="1"/>
          <p:nvPr>
            <p:ph type="body" idx="1"/>
          </p:nvPr>
        </p:nvSpPr>
        <p:spPr>
          <a:xfrm>
            <a:off x="685800" y="4400640"/>
            <a:ext cx="5486040" cy="360036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100"/>
              <a:buNone/>
            </a:pPr>
            <a:endParaRPr sz="1200" b="0" strike="noStrike">
              <a:latin typeface="Roboto" panose="02000000000000000000"/>
              <a:ea typeface="Roboto" panose="02000000000000000000"/>
              <a:cs typeface="Roboto" panose="02000000000000000000"/>
              <a:sym typeface="Roboto" panose="0200000000000000000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7" name="Shape 177"/>
        <p:cNvGrpSpPr/>
        <p:nvPr/>
      </p:nvGrpSpPr>
      <p:grpSpPr>
        <a:xfrm>
          <a:off x="0" y="0"/>
          <a:ext cx="0" cy="0"/>
          <a:chOff x="0" y="0"/>
          <a:chExt cx="0" cy="0"/>
        </a:xfrm>
      </p:grpSpPr>
      <p:sp>
        <p:nvSpPr>
          <p:cNvPr id="178" name="Google Shape;178;p4: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p4: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latin typeface="Roboto" panose="02000000000000000000"/>
              <a:ea typeface="Roboto" panose="02000000000000000000"/>
              <a:cs typeface="Roboto" panose="02000000000000000000"/>
              <a:sym typeface="Roboto" panose="0200000000000000000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2" name="Shape 102"/>
        <p:cNvGrpSpPr/>
        <p:nvPr/>
      </p:nvGrpSpPr>
      <p:grpSpPr>
        <a:xfrm>
          <a:off x="0" y="0"/>
          <a:ext cx="0" cy="0"/>
          <a:chOff x="0" y="0"/>
          <a:chExt cx="0" cy="0"/>
        </a:xfrm>
      </p:grpSpPr>
      <p:sp>
        <p:nvSpPr>
          <p:cNvPr id="103" name="Google Shape;103;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4" name="Google Shape;104;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latin typeface="Roboto" panose="02000000000000000000"/>
              <a:ea typeface="Roboto" panose="02000000000000000000"/>
              <a:cs typeface="Roboto" panose="02000000000000000000"/>
              <a:sym typeface="Roboto" panose="0200000000000000000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0" name="Shape 110"/>
        <p:cNvGrpSpPr/>
        <p:nvPr/>
      </p:nvGrpSpPr>
      <p:grpSpPr>
        <a:xfrm>
          <a:off x="0" y="0"/>
          <a:ext cx="0" cy="0"/>
          <a:chOff x="0" y="0"/>
          <a:chExt cx="0" cy="0"/>
        </a:xfrm>
      </p:grpSpPr>
      <p:sp>
        <p:nvSpPr>
          <p:cNvPr id="111" name="Google Shape;111;g140781e0cf6_0_154: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g140781e0cf6_0_154: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panose="020B0604020202020204"/>
              <a:buNone/>
            </a:pPr>
            <a:r>
              <a:rPr lang="en-GB" sz="1200">
                <a:solidFill>
                  <a:srgbClr val="333333"/>
                </a:solidFill>
                <a:highlight>
                  <a:srgbClr val="FFFFFF"/>
                </a:highlight>
                <a:latin typeface="Roboto" panose="02000000000000000000"/>
                <a:ea typeface="Roboto" panose="02000000000000000000"/>
                <a:cs typeface="Roboto" panose="02000000000000000000"/>
                <a:sym typeface="Roboto" panose="02000000000000000000"/>
              </a:rPr>
              <a:t>Business communication is best described as the process of sharing information for the benefit of a business. It's generally categorized as being either internal or external. Internal communication, as the name suggests, occurs when a business shares information within its organization. Consequently, external information occurs when a business shares information outside of its organization, either to clients, customers or vendors.</a:t>
            </a:r>
            <a:endParaRPr sz="1200">
              <a:solidFill>
                <a:srgbClr val="333333"/>
              </a:solidFill>
              <a:highlight>
                <a:srgbClr val="FFFFFF"/>
              </a:highlight>
              <a:latin typeface="Roboto" panose="02000000000000000000"/>
              <a:ea typeface="Roboto" panose="02000000000000000000"/>
              <a:cs typeface="Roboto" panose="02000000000000000000"/>
              <a:sym typeface="Roboto" panose="02000000000000000000"/>
            </a:endParaRPr>
          </a:p>
          <a:p>
            <a:pPr marL="0" lvl="0" indent="0" algn="l" rtl="0">
              <a:lnSpc>
                <a:spcPct val="100000"/>
              </a:lnSpc>
              <a:spcBef>
                <a:spcPts val="0"/>
              </a:spcBef>
              <a:spcAft>
                <a:spcPts val="0"/>
              </a:spcAft>
              <a:buSzPts val="1100"/>
              <a:buNone/>
            </a:pPr>
            <a:endParaRPr>
              <a:latin typeface="Roboto" panose="02000000000000000000"/>
              <a:ea typeface="Roboto" panose="02000000000000000000"/>
              <a:cs typeface="Roboto" panose="02000000000000000000"/>
              <a:sym typeface="Roboto" panose="0200000000000000000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6" name="Shape 116"/>
        <p:cNvGrpSpPr/>
        <p:nvPr/>
      </p:nvGrpSpPr>
      <p:grpSpPr>
        <a:xfrm>
          <a:off x="0" y="0"/>
          <a:ext cx="0" cy="0"/>
          <a:chOff x="0" y="0"/>
          <a:chExt cx="0" cy="0"/>
        </a:xfrm>
      </p:grpSpPr>
      <p:sp>
        <p:nvSpPr>
          <p:cNvPr id="117" name="Google Shape;117;g140781e0cf6_0_248: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8" name="Google Shape;118;g140781e0cf6_0_248: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sz="1350">
                <a:solidFill>
                  <a:srgbClr val="3E4855"/>
                </a:solidFill>
                <a:latin typeface="Roboto" panose="02000000000000000000"/>
                <a:ea typeface="Roboto" panose="02000000000000000000"/>
                <a:cs typeface="Roboto" panose="02000000000000000000"/>
                <a:sym typeface="Roboto" panose="02000000000000000000"/>
              </a:rPr>
              <a:t>To easily elevate a topic, title or theme into a point, I recommend using the “I Believe That” exercise. The most successful speakers use it, and it’s incredibly simple:</a:t>
            </a:r>
            <a:endParaRPr sz="1350">
              <a:solidFill>
                <a:srgbClr val="3E4855"/>
              </a:solidFill>
              <a:latin typeface="Roboto" panose="02000000000000000000"/>
              <a:ea typeface="Roboto" panose="02000000000000000000"/>
              <a:cs typeface="Roboto" panose="02000000000000000000"/>
              <a:sym typeface="Roboto" panose="02000000000000000000"/>
            </a:endParaRPr>
          </a:p>
          <a:p>
            <a:pPr marL="457200" lvl="0" indent="-314325" algn="l" rtl="0">
              <a:lnSpc>
                <a:spcPct val="167000"/>
              </a:lnSpc>
              <a:spcBef>
                <a:spcPts val="3000"/>
              </a:spcBef>
              <a:spcAft>
                <a:spcPts val="0"/>
              </a:spcAft>
              <a:buClr>
                <a:srgbClr val="3E4855"/>
              </a:buClr>
              <a:buSzPts val="1350"/>
              <a:buAutoNum type="arabicPeriod"/>
            </a:pPr>
            <a:r>
              <a:rPr lang="en-GB" sz="1350">
                <a:solidFill>
                  <a:srgbClr val="3E4855"/>
                </a:solidFill>
                <a:latin typeface="Roboto" panose="02000000000000000000"/>
                <a:ea typeface="Roboto" panose="02000000000000000000"/>
                <a:cs typeface="Roboto" panose="02000000000000000000"/>
                <a:sym typeface="Roboto" panose="02000000000000000000"/>
              </a:rPr>
              <a:t> Imagine your point — the kind you would make to a colleague, boss, client or partner — as a single sentence.</a:t>
            </a:r>
            <a:endParaRPr sz="1350">
              <a:solidFill>
                <a:srgbClr val="3E4855"/>
              </a:solidFill>
              <a:latin typeface="Roboto" panose="02000000000000000000"/>
              <a:ea typeface="Roboto" panose="02000000000000000000"/>
              <a:cs typeface="Roboto" panose="02000000000000000000"/>
              <a:sym typeface="Roboto" panose="02000000000000000000"/>
            </a:endParaRPr>
          </a:p>
          <a:p>
            <a:pPr marL="457200" lvl="0" indent="-314325" algn="l" rtl="0">
              <a:lnSpc>
                <a:spcPct val="167000"/>
              </a:lnSpc>
              <a:spcBef>
                <a:spcPts val="0"/>
              </a:spcBef>
              <a:spcAft>
                <a:spcPts val="0"/>
              </a:spcAft>
              <a:buClr>
                <a:srgbClr val="3E4855"/>
              </a:buClr>
              <a:buSzPts val="1350"/>
              <a:buAutoNum type="arabicPeriod"/>
            </a:pPr>
            <a:r>
              <a:rPr lang="en-GB" sz="1350">
                <a:solidFill>
                  <a:srgbClr val="3E4855"/>
                </a:solidFill>
                <a:latin typeface="Roboto" panose="02000000000000000000"/>
                <a:ea typeface="Roboto" panose="02000000000000000000"/>
                <a:cs typeface="Roboto" panose="02000000000000000000"/>
                <a:sym typeface="Roboto" panose="02000000000000000000"/>
              </a:rPr>
              <a:t>Put the words “I believe that” in front of it.</a:t>
            </a:r>
            <a:endParaRPr sz="1350">
              <a:solidFill>
                <a:srgbClr val="3E4855"/>
              </a:solidFill>
              <a:latin typeface="Roboto" panose="02000000000000000000"/>
              <a:ea typeface="Roboto" panose="02000000000000000000"/>
              <a:cs typeface="Roboto" panose="02000000000000000000"/>
              <a:sym typeface="Roboto" panose="02000000000000000000"/>
            </a:endParaRPr>
          </a:p>
          <a:p>
            <a:pPr marL="457200" lvl="0" indent="-314325" algn="l" rtl="0">
              <a:lnSpc>
                <a:spcPct val="167000"/>
              </a:lnSpc>
              <a:spcBef>
                <a:spcPts val="0"/>
              </a:spcBef>
              <a:spcAft>
                <a:spcPts val="0"/>
              </a:spcAft>
              <a:buClr>
                <a:srgbClr val="3E4855"/>
              </a:buClr>
              <a:buSzPts val="1350"/>
              <a:buAutoNum type="arabicPeriod"/>
            </a:pPr>
            <a:r>
              <a:rPr lang="en-GB" sz="1350">
                <a:solidFill>
                  <a:srgbClr val="3E4855"/>
                </a:solidFill>
                <a:latin typeface="Roboto" panose="02000000000000000000"/>
                <a:ea typeface="Roboto" panose="02000000000000000000"/>
                <a:cs typeface="Roboto" panose="02000000000000000000"/>
                <a:sym typeface="Roboto" panose="02000000000000000000"/>
              </a:rPr>
              <a:t>Ask yourself: Is this now a </a:t>
            </a:r>
            <a:r>
              <a:rPr lang="en-GB" sz="1350">
                <a:solidFill>
                  <a:srgbClr val="6258FF"/>
                </a:solidFill>
                <a:uFill>
                  <a:noFill/>
                </a:uFill>
                <a:latin typeface="Roboto" panose="02000000000000000000"/>
                <a:ea typeface="Roboto" panose="02000000000000000000"/>
                <a:cs typeface="Roboto" panose="02000000000000000000"/>
                <a:sym typeface="Roboto" panose="02000000000000000000"/>
                <a:hlinkClick r:id="rId3"/>
              </a:rPr>
              <a:t>complete sentence</a:t>
            </a:r>
            <a:r>
              <a:rPr lang="en-GB" sz="1350">
                <a:solidFill>
                  <a:srgbClr val="3E4855"/>
                </a:solidFill>
                <a:latin typeface="Roboto" panose="02000000000000000000"/>
                <a:ea typeface="Roboto" panose="02000000000000000000"/>
                <a:cs typeface="Roboto" panose="02000000000000000000"/>
                <a:sym typeface="Roboto" panose="02000000000000000000"/>
              </a:rPr>
              <a:t> with a clear point?</a:t>
            </a:r>
            <a:endParaRPr sz="1350">
              <a:solidFill>
                <a:srgbClr val="3E4855"/>
              </a:solidFill>
              <a:latin typeface="Roboto" panose="02000000000000000000"/>
              <a:ea typeface="Roboto" panose="02000000000000000000"/>
              <a:cs typeface="Roboto" panose="02000000000000000000"/>
              <a:sym typeface="Roboto" panose="02000000000000000000"/>
            </a:endParaRPr>
          </a:p>
          <a:p>
            <a:pPr marL="0" marR="292100" lvl="0" indent="0" algn="l" rtl="0">
              <a:lnSpc>
                <a:spcPct val="115000"/>
              </a:lnSpc>
              <a:spcBef>
                <a:spcPts val="1400"/>
              </a:spcBef>
              <a:spcAft>
                <a:spcPts val="0"/>
              </a:spcAft>
              <a:buClr>
                <a:schemeClr val="dk1"/>
              </a:buClr>
              <a:buSzPts val="1100"/>
              <a:buFont typeface="Arial" panose="020B0604020202020204"/>
              <a:buNone/>
            </a:pPr>
            <a:r>
              <a:rPr lang="en-GB" sz="1350">
                <a:solidFill>
                  <a:srgbClr val="3E4855"/>
                </a:solidFill>
                <a:latin typeface="Roboto" panose="02000000000000000000"/>
                <a:ea typeface="Roboto" panose="02000000000000000000"/>
                <a:cs typeface="Roboto" panose="02000000000000000000"/>
                <a:sym typeface="Roboto" panose="02000000000000000000"/>
              </a:rPr>
              <a:t>If you have a complete sentence, you probably have a point.</a:t>
            </a:r>
            <a:endParaRPr sz="1350">
              <a:solidFill>
                <a:srgbClr val="3E4855"/>
              </a:solidFill>
              <a:latin typeface="Roboto" panose="02000000000000000000"/>
              <a:ea typeface="Roboto" panose="02000000000000000000"/>
              <a:cs typeface="Roboto" panose="02000000000000000000"/>
              <a:sym typeface="Roboto" panose="02000000000000000000"/>
            </a:endParaRPr>
          </a:p>
          <a:p>
            <a:pPr marL="0" lvl="0" indent="0" algn="l" rtl="0">
              <a:lnSpc>
                <a:spcPct val="100000"/>
              </a:lnSpc>
              <a:spcBef>
                <a:spcPts val="1400"/>
              </a:spcBef>
              <a:spcAft>
                <a:spcPts val="0"/>
              </a:spcAft>
              <a:buSzPts val="1100"/>
              <a:buNone/>
            </a:pPr>
            <a:endParaRPr>
              <a:latin typeface="Roboto" panose="02000000000000000000"/>
              <a:ea typeface="Roboto" panose="02000000000000000000"/>
              <a:cs typeface="Roboto" panose="02000000000000000000"/>
              <a:sym typeface="Roboto" panose="0200000000000000000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2" name="Shape 122"/>
        <p:cNvGrpSpPr/>
        <p:nvPr/>
      </p:nvGrpSpPr>
      <p:grpSpPr>
        <a:xfrm>
          <a:off x="0" y="0"/>
          <a:ext cx="0" cy="0"/>
          <a:chOff x="0" y="0"/>
          <a:chExt cx="0" cy="0"/>
        </a:xfrm>
      </p:grpSpPr>
      <p:sp>
        <p:nvSpPr>
          <p:cNvPr id="123" name="Google Shape;123;g140781e0cf6_0_261: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 name="Google Shape;124;g140781e0cf6_0_26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292100" lvl="0" indent="0" algn="l" rtl="0">
              <a:lnSpc>
                <a:spcPct val="115000"/>
              </a:lnSpc>
              <a:spcBef>
                <a:spcPts val="1400"/>
              </a:spcBef>
              <a:spcAft>
                <a:spcPts val="0"/>
              </a:spcAft>
              <a:buClr>
                <a:schemeClr val="dk1"/>
              </a:buClr>
              <a:buSzPts val="1100"/>
              <a:buFont typeface="Arial" panose="020B0604020202020204"/>
              <a:buNone/>
            </a:pPr>
            <a:r>
              <a:rPr lang="en-GB" sz="1350">
                <a:solidFill>
                  <a:srgbClr val="3E4855"/>
                </a:solidFill>
                <a:latin typeface="Roboto" panose="02000000000000000000"/>
                <a:ea typeface="Roboto" panose="02000000000000000000"/>
                <a:cs typeface="Roboto" panose="02000000000000000000"/>
                <a:sym typeface="Roboto" panose="02000000000000000000"/>
              </a:rPr>
              <a:t>Once you pass the “I Believe That” test, use the three tips below to ensure that your point is substantial and relevant:</a:t>
            </a:r>
            <a:endParaRPr sz="1350">
              <a:solidFill>
                <a:srgbClr val="3E4855"/>
              </a:solidFill>
              <a:latin typeface="Roboto" panose="02000000000000000000"/>
              <a:ea typeface="Roboto" panose="02000000000000000000"/>
              <a:cs typeface="Roboto" panose="02000000000000000000"/>
              <a:sym typeface="Roboto" panose="02000000000000000000"/>
            </a:endParaRPr>
          </a:p>
          <a:p>
            <a:pPr marL="0" marR="292100" lvl="0" indent="0" algn="l" rtl="0">
              <a:lnSpc>
                <a:spcPct val="115000"/>
              </a:lnSpc>
              <a:spcBef>
                <a:spcPts val="1400"/>
              </a:spcBef>
              <a:spcAft>
                <a:spcPts val="0"/>
              </a:spcAft>
              <a:buClr>
                <a:schemeClr val="dk1"/>
              </a:buClr>
              <a:buSzPts val="1100"/>
              <a:buFont typeface="Arial" panose="020B0604020202020204"/>
              <a:buNone/>
            </a:pPr>
            <a:r>
              <a:rPr lang="en-GB" sz="1350" b="1">
                <a:solidFill>
                  <a:srgbClr val="3E4855"/>
                </a:solidFill>
                <a:latin typeface="Roboto" panose="02000000000000000000"/>
                <a:ea typeface="Roboto" panose="02000000000000000000"/>
                <a:cs typeface="Roboto" panose="02000000000000000000"/>
                <a:sym typeface="Roboto" panose="02000000000000000000"/>
              </a:rPr>
              <a:t>1. Avoid truisms.</a:t>
            </a:r>
            <a:endParaRPr sz="1350" b="1">
              <a:solidFill>
                <a:srgbClr val="3E4855"/>
              </a:solidFill>
              <a:latin typeface="Roboto" panose="02000000000000000000"/>
              <a:ea typeface="Roboto" panose="02000000000000000000"/>
              <a:cs typeface="Roboto" panose="02000000000000000000"/>
              <a:sym typeface="Roboto" panose="02000000000000000000"/>
            </a:endParaRPr>
          </a:p>
          <a:p>
            <a:pPr marL="0" marR="292100" lvl="0" indent="0" algn="l" rtl="0">
              <a:lnSpc>
                <a:spcPct val="115000"/>
              </a:lnSpc>
              <a:spcBef>
                <a:spcPts val="1400"/>
              </a:spcBef>
              <a:spcAft>
                <a:spcPts val="0"/>
              </a:spcAft>
              <a:buClr>
                <a:schemeClr val="dk1"/>
              </a:buClr>
              <a:buSzPts val="1100"/>
              <a:buFont typeface="Arial" panose="020B0604020202020204"/>
              <a:buNone/>
            </a:pPr>
            <a:r>
              <a:rPr lang="en-GB" sz="1350">
                <a:solidFill>
                  <a:srgbClr val="3E4855"/>
                </a:solidFill>
                <a:latin typeface="Roboto" panose="02000000000000000000"/>
                <a:ea typeface="Roboto" panose="02000000000000000000"/>
                <a:cs typeface="Roboto" panose="02000000000000000000"/>
                <a:sym typeface="Roboto" panose="02000000000000000000"/>
              </a:rPr>
              <a:t>A truism is an obviously true statement (e.g., “social media is popular,” “hard work is important,” “ice cream is delicious”), so there’s no use proposing one as your point.</a:t>
            </a:r>
            <a:endParaRPr sz="1350">
              <a:solidFill>
                <a:srgbClr val="3E4855"/>
              </a:solidFill>
              <a:latin typeface="Roboto" panose="02000000000000000000"/>
              <a:ea typeface="Roboto" panose="02000000000000000000"/>
              <a:cs typeface="Roboto" panose="02000000000000000000"/>
              <a:sym typeface="Roboto" panose="02000000000000000000"/>
            </a:endParaRPr>
          </a:p>
          <a:p>
            <a:pPr marL="0" marR="292100" lvl="0" indent="0" algn="l" rtl="0">
              <a:lnSpc>
                <a:spcPct val="115000"/>
              </a:lnSpc>
              <a:spcBef>
                <a:spcPts val="1400"/>
              </a:spcBef>
              <a:spcAft>
                <a:spcPts val="0"/>
              </a:spcAft>
              <a:buClr>
                <a:schemeClr val="dk1"/>
              </a:buClr>
              <a:buSzPts val="1100"/>
              <a:buFont typeface="Arial" panose="020B0604020202020204"/>
              <a:buNone/>
            </a:pPr>
            <a:r>
              <a:rPr lang="en-GB" sz="1350" b="1">
                <a:solidFill>
                  <a:srgbClr val="3E4855"/>
                </a:solidFill>
                <a:latin typeface="Roboto" panose="02000000000000000000"/>
                <a:ea typeface="Roboto" panose="02000000000000000000"/>
                <a:cs typeface="Roboto" panose="02000000000000000000"/>
                <a:sym typeface="Roboto" panose="02000000000000000000"/>
              </a:rPr>
              <a:t>2.</a:t>
            </a:r>
            <a:r>
              <a:rPr lang="en-GB" sz="1350">
                <a:solidFill>
                  <a:srgbClr val="3E4855"/>
                </a:solidFill>
                <a:latin typeface="Roboto" panose="02000000000000000000"/>
                <a:ea typeface="Roboto" panose="02000000000000000000"/>
                <a:cs typeface="Roboto" panose="02000000000000000000"/>
                <a:sym typeface="Roboto" panose="02000000000000000000"/>
              </a:rPr>
              <a:t> </a:t>
            </a:r>
            <a:r>
              <a:rPr lang="en-GB" sz="1350" b="1">
                <a:solidFill>
                  <a:srgbClr val="3E4855"/>
                </a:solidFill>
                <a:latin typeface="Roboto" panose="02000000000000000000"/>
                <a:ea typeface="Roboto" panose="02000000000000000000"/>
                <a:cs typeface="Roboto" panose="02000000000000000000"/>
                <a:sym typeface="Roboto" panose="02000000000000000000"/>
              </a:rPr>
              <a:t>Always include the “why.”</a:t>
            </a:r>
            <a:endParaRPr sz="1350" b="1">
              <a:solidFill>
                <a:srgbClr val="3E4855"/>
              </a:solidFill>
              <a:latin typeface="Roboto" panose="02000000000000000000"/>
              <a:ea typeface="Roboto" panose="02000000000000000000"/>
              <a:cs typeface="Roboto" panose="02000000000000000000"/>
              <a:sym typeface="Roboto" panose="02000000000000000000"/>
            </a:endParaRPr>
          </a:p>
          <a:p>
            <a:pPr marL="0" marR="292100" lvl="0" indent="0" algn="l" rtl="0">
              <a:lnSpc>
                <a:spcPct val="115000"/>
              </a:lnSpc>
              <a:spcBef>
                <a:spcPts val="1400"/>
              </a:spcBef>
              <a:spcAft>
                <a:spcPts val="0"/>
              </a:spcAft>
              <a:buClr>
                <a:schemeClr val="dk1"/>
              </a:buClr>
              <a:buSzPts val="1100"/>
              <a:buFont typeface="Arial" panose="020B0604020202020204"/>
              <a:buNone/>
            </a:pPr>
            <a:r>
              <a:rPr lang="en-GB" sz="1350">
                <a:solidFill>
                  <a:srgbClr val="3E4855"/>
                </a:solidFill>
                <a:latin typeface="Roboto" panose="02000000000000000000"/>
                <a:ea typeface="Roboto" panose="02000000000000000000"/>
                <a:cs typeface="Roboto" panose="02000000000000000000"/>
                <a:sym typeface="Roboto" panose="02000000000000000000"/>
              </a:rPr>
              <a:t>“I believe social media marketing is important” is a complete sentence, but it doesn’t explain </a:t>
            </a:r>
            <a:r>
              <a:rPr lang="en-GB" sz="1350" i="1">
                <a:solidFill>
                  <a:srgbClr val="3E4855"/>
                </a:solidFill>
                <a:latin typeface="Roboto" panose="02000000000000000000"/>
                <a:ea typeface="Roboto" panose="02000000000000000000"/>
                <a:cs typeface="Roboto" panose="02000000000000000000"/>
                <a:sym typeface="Roboto" panose="02000000000000000000"/>
              </a:rPr>
              <a:t>what makes</a:t>
            </a:r>
            <a:r>
              <a:rPr lang="en-GB" sz="1350">
                <a:solidFill>
                  <a:srgbClr val="3E4855"/>
                </a:solidFill>
                <a:latin typeface="Roboto" panose="02000000000000000000"/>
                <a:ea typeface="Roboto" panose="02000000000000000000"/>
                <a:cs typeface="Roboto" panose="02000000000000000000"/>
                <a:sym typeface="Roboto" panose="02000000000000000000"/>
              </a:rPr>
              <a:t> social media marketing important.</a:t>
            </a:r>
            <a:endParaRPr sz="1350">
              <a:solidFill>
                <a:srgbClr val="3E4855"/>
              </a:solidFill>
              <a:latin typeface="Roboto" panose="02000000000000000000"/>
              <a:ea typeface="Roboto" panose="02000000000000000000"/>
              <a:cs typeface="Roboto" panose="02000000000000000000"/>
              <a:sym typeface="Roboto" panose="02000000000000000000"/>
            </a:endParaRPr>
          </a:p>
          <a:p>
            <a:pPr marL="0" marR="292100" lvl="0" indent="0" algn="l" rtl="0">
              <a:lnSpc>
                <a:spcPct val="115000"/>
              </a:lnSpc>
              <a:spcBef>
                <a:spcPts val="1400"/>
              </a:spcBef>
              <a:spcAft>
                <a:spcPts val="0"/>
              </a:spcAft>
              <a:buClr>
                <a:schemeClr val="dk1"/>
              </a:buClr>
              <a:buSzPts val="1100"/>
              <a:buFont typeface="Arial" panose="020B0604020202020204"/>
              <a:buNone/>
            </a:pPr>
            <a:r>
              <a:rPr lang="en-GB" sz="1350">
                <a:solidFill>
                  <a:srgbClr val="3E4855"/>
                </a:solidFill>
                <a:latin typeface="Roboto" panose="02000000000000000000"/>
                <a:ea typeface="Roboto" panose="02000000000000000000"/>
                <a:cs typeface="Roboto" panose="02000000000000000000"/>
                <a:sym typeface="Roboto" panose="02000000000000000000"/>
              </a:rPr>
              <a:t>When you have a broad adjective like “important” or “great,” be sure to include a very clear “why” or a declaration of meaningful impact.</a:t>
            </a:r>
            <a:endParaRPr sz="1350">
              <a:solidFill>
                <a:srgbClr val="3E4855"/>
              </a:solidFill>
              <a:latin typeface="Roboto" panose="02000000000000000000"/>
              <a:ea typeface="Roboto" panose="02000000000000000000"/>
              <a:cs typeface="Roboto" panose="02000000000000000000"/>
              <a:sym typeface="Roboto" panose="02000000000000000000"/>
            </a:endParaRPr>
          </a:p>
          <a:p>
            <a:pPr marL="0" marR="292100" lvl="0" indent="0" algn="l" rtl="0">
              <a:lnSpc>
                <a:spcPct val="115000"/>
              </a:lnSpc>
              <a:spcBef>
                <a:spcPts val="1400"/>
              </a:spcBef>
              <a:spcAft>
                <a:spcPts val="0"/>
              </a:spcAft>
              <a:buClr>
                <a:schemeClr val="dk1"/>
              </a:buClr>
              <a:buSzPts val="1100"/>
              <a:buFont typeface="Arial" panose="020B0604020202020204"/>
              <a:buNone/>
            </a:pPr>
            <a:r>
              <a:rPr lang="en-GB" sz="1350" b="1">
                <a:solidFill>
                  <a:srgbClr val="3E4855"/>
                </a:solidFill>
                <a:latin typeface="Roboto" panose="02000000000000000000"/>
                <a:ea typeface="Roboto" panose="02000000000000000000"/>
                <a:cs typeface="Roboto" panose="02000000000000000000"/>
                <a:sym typeface="Roboto" panose="02000000000000000000"/>
              </a:rPr>
              <a:t>3. End with your highest-value impact.</a:t>
            </a:r>
            <a:endParaRPr sz="1350" b="1">
              <a:solidFill>
                <a:srgbClr val="3E4855"/>
              </a:solidFill>
              <a:latin typeface="Roboto" panose="02000000000000000000"/>
              <a:ea typeface="Roboto" panose="02000000000000000000"/>
              <a:cs typeface="Roboto" panose="02000000000000000000"/>
              <a:sym typeface="Roboto" panose="02000000000000000000"/>
            </a:endParaRPr>
          </a:p>
          <a:p>
            <a:pPr marL="0" marR="292100" lvl="0" indent="0" algn="l" rtl="0">
              <a:lnSpc>
                <a:spcPct val="115000"/>
              </a:lnSpc>
              <a:spcBef>
                <a:spcPts val="1400"/>
              </a:spcBef>
              <a:spcAft>
                <a:spcPts val="0"/>
              </a:spcAft>
              <a:buClr>
                <a:schemeClr val="dk1"/>
              </a:buClr>
              <a:buSzPts val="1100"/>
              <a:buFont typeface="Arial" panose="020B0604020202020204"/>
              <a:buNone/>
            </a:pPr>
            <a:r>
              <a:rPr lang="en-GB" sz="1350">
                <a:solidFill>
                  <a:srgbClr val="3E4855"/>
                </a:solidFill>
                <a:latin typeface="Roboto" panose="02000000000000000000"/>
                <a:ea typeface="Roboto" panose="02000000000000000000"/>
                <a:cs typeface="Roboto" panose="02000000000000000000"/>
                <a:sym typeface="Roboto" panose="02000000000000000000"/>
              </a:rPr>
              <a:t>Is your ultimate objective </a:t>
            </a:r>
            <a:r>
              <a:rPr lang="en-GB" sz="1350" i="1">
                <a:solidFill>
                  <a:srgbClr val="3E4855"/>
                </a:solidFill>
                <a:latin typeface="Roboto" panose="02000000000000000000"/>
                <a:ea typeface="Roboto" panose="02000000000000000000"/>
                <a:cs typeface="Roboto" panose="02000000000000000000"/>
                <a:sym typeface="Roboto" panose="02000000000000000000"/>
              </a:rPr>
              <a:t>really</a:t>
            </a:r>
            <a:r>
              <a:rPr lang="en-GB" sz="1350">
                <a:solidFill>
                  <a:srgbClr val="3E4855"/>
                </a:solidFill>
                <a:latin typeface="Roboto" panose="02000000000000000000"/>
                <a:ea typeface="Roboto" panose="02000000000000000000"/>
                <a:cs typeface="Roboto" panose="02000000000000000000"/>
                <a:sym typeface="Roboto" panose="02000000000000000000"/>
              </a:rPr>
              <a:t> higher website traffic, more Twitter followers or taller peaks on a data chart— or are those just milestones toward a more important goal?</a:t>
            </a:r>
            <a:endParaRPr sz="1350">
              <a:solidFill>
                <a:srgbClr val="3E4855"/>
              </a:solidFill>
              <a:latin typeface="Roboto" panose="02000000000000000000"/>
              <a:ea typeface="Roboto" panose="02000000000000000000"/>
              <a:cs typeface="Roboto" panose="02000000000000000000"/>
              <a:sym typeface="Roboto" panose="02000000000000000000"/>
            </a:endParaRPr>
          </a:p>
          <a:p>
            <a:pPr marL="0" lvl="0" indent="0" algn="l" rtl="0">
              <a:lnSpc>
                <a:spcPct val="100000"/>
              </a:lnSpc>
              <a:spcBef>
                <a:spcPts val="1400"/>
              </a:spcBef>
              <a:spcAft>
                <a:spcPts val="0"/>
              </a:spcAft>
              <a:buSzPts val="1100"/>
              <a:buNone/>
            </a:pPr>
            <a:endParaRPr>
              <a:latin typeface="Roboto" panose="02000000000000000000"/>
              <a:ea typeface="Roboto" panose="02000000000000000000"/>
              <a:cs typeface="Roboto" panose="02000000000000000000"/>
              <a:sym typeface="Roboto" panose="0200000000000000000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a:spLocks noGrp="1"/>
          </p:cNvSpPr>
          <p:nvPr>
            <p:ph type="sldImg" idx="2"/>
          </p:nvPr>
        </p:nvSpPr>
        <p:spPr/>
      </p:sp>
      <p:sp>
        <p:nvSpPr>
          <p:cNvPr id="3" name="Text Placeholder 2"/>
          <p:cNvSpPr>
            <a:spLocks noGrp="1"/>
          </p:cNvSpPr>
          <p:nvPr>
            <p:ph type="body" idx="1"/>
          </p:nvPr>
        </p:nvSpPr>
        <p:spPr/>
        <p:txBody>
          <a:bodyPr/>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8" name="Shape 128"/>
        <p:cNvGrpSpPr/>
        <p:nvPr/>
      </p:nvGrpSpPr>
      <p:grpSpPr>
        <a:xfrm>
          <a:off x="0" y="0"/>
          <a:ext cx="0" cy="0"/>
          <a:chOff x="0" y="0"/>
          <a:chExt cx="0" cy="0"/>
        </a:xfrm>
      </p:grpSpPr>
      <p:sp>
        <p:nvSpPr>
          <p:cNvPr id="129" name="Google Shape;129;g140781e0cf6_0_276: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 name="Google Shape;130;g140781e0cf6_0_276: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292100" lvl="0" indent="0" algn="l" rtl="0">
              <a:lnSpc>
                <a:spcPct val="115000"/>
              </a:lnSpc>
              <a:spcBef>
                <a:spcPts val="1400"/>
              </a:spcBef>
              <a:spcAft>
                <a:spcPts val="0"/>
              </a:spcAft>
              <a:buClr>
                <a:schemeClr val="dk1"/>
              </a:buClr>
              <a:buSzPts val="1100"/>
              <a:buFont typeface="Arial" panose="020B0604020202020204"/>
              <a:buNone/>
            </a:pPr>
            <a:r>
              <a:rPr lang="en-GB" sz="1350">
                <a:solidFill>
                  <a:srgbClr val="3E4855"/>
                </a:solidFill>
                <a:latin typeface="Roboto" panose="02000000000000000000"/>
                <a:ea typeface="Roboto" panose="02000000000000000000"/>
                <a:cs typeface="Roboto" panose="02000000000000000000"/>
                <a:sym typeface="Roboto" panose="02000000000000000000"/>
              </a:rPr>
              <a:t>The perils of not having a point can’t be overstated. You could be the world’s most confident speaker yet fail if you don’t know your point, much less make it. Speaking without a true point is also the greatest cause of rambling, low audience engagement, and epic fail.</a:t>
            </a:r>
            <a:endParaRPr sz="1350">
              <a:solidFill>
                <a:srgbClr val="3E4855"/>
              </a:solidFill>
              <a:latin typeface="Roboto" panose="02000000000000000000"/>
              <a:ea typeface="Roboto" panose="02000000000000000000"/>
              <a:cs typeface="Roboto" panose="02000000000000000000"/>
              <a:sym typeface="Roboto" panose="02000000000000000000"/>
            </a:endParaRPr>
          </a:p>
          <a:p>
            <a:pPr marL="0" marR="292100" lvl="0" indent="0" algn="l" rtl="0">
              <a:lnSpc>
                <a:spcPct val="115000"/>
              </a:lnSpc>
              <a:spcBef>
                <a:spcPts val="1400"/>
              </a:spcBef>
              <a:spcAft>
                <a:spcPts val="0"/>
              </a:spcAft>
              <a:buClr>
                <a:schemeClr val="dk1"/>
              </a:buClr>
              <a:buSzPts val="1100"/>
              <a:buFont typeface="Arial" panose="020B0604020202020204"/>
              <a:buNone/>
            </a:pPr>
            <a:r>
              <a:rPr lang="en-GB" sz="1350">
                <a:solidFill>
                  <a:srgbClr val="3E4855"/>
                </a:solidFill>
                <a:latin typeface="Roboto" panose="02000000000000000000"/>
                <a:ea typeface="Roboto" panose="02000000000000000000"/>
                <a:cs typeface="Roboto" panose="02000000000000000000"/>
                <a:sym typeface="Roboto" panose="02000000000000000000"/>
              </a:rPr>
              <a:t>Remember that getting to your point, making your point, sticking to your point, and nailing your point all starts with one crucial to-do: Knowing your point.</a:t>
            </a:r>
            <a:endParaRPr sz="1350">
              <a:solidFill>
                <a:srgbClr val="3E4855"/>
              </a:solidFill>
              <a:latin typeface="Roboto" panose="02000000000000000000"/>
              <a:ea typeface="Roboto" panose="02000000000000000000"/>
              <a:cs typeface="Roboto" panose="02000000000000000000"/>
              <a:sym typeface="Roboto" panose="02000000000000000000"/>
            </a:endParaRPr>
          </a:p>
          <a:p>
            <a:pPr marL="0" marR="292100" lvl="0" indent="0" algn="l" rtl="0">
              <a:lnSpc>
                <a:spcPct val="115000"/>
              </a:lnSpc>
              <a:spcBef>
                <a:spcPts val="1400"/>
              </a:spcBef>
              <a:spcAft>
                <a:spcPts val="0"/>
              </a:spcAft>
              <a:buClr>
                <a:schemeClr val="dk1"/>
              </a:buClr>
              <a:buSzPts val="1100"/>
              <a:buFont typeface="Arial" panose="020B0604020202020204"/>
              <a:buNone/>
            </a:pPr>
            <a:r>
              <a:rPr lang="en-GB" sz="1350" b="1" i="1">
                <a:solidFill>
                  <a:srgbClr val="6258FF"/>
                </a:solidFill>
                <a:uFill>
                  <a:noFill/>
                </a:uFill>
                <a:latin typeface="Roboto" panose="02000000000000000000"/>
                <a:ea typeface="Roboto" panose="02000000000000000000"/>
                <a:cs typeface="Roboto" panose="02000000000000000000"/>
                <a:sym typeface="Roboto" panose="02000000000000000000"/>
                <a:hlinkClick r:id="rId3"/>
              </a:rPr>
              <a:t>Joel Schwartzberg</a:t>
            </a:r>
            <a:r>
              <a:rPr lang="en-GB" sz="1350" i="1">
                <a:solidFill>
                  <a:srgbClr val="3E4855"/>
                </a:solidFill>
                <a:latin typeface="Roboto" panose="02000000000000000000"/>
                <a:ea typeface="Roboto" panose="02000000000000000000"/>
                <a:cs typeface="Roboto" panose="02000000000000000000"/>
                <a:sym typeface="Roboto" panose="02000000000000000000"/>
              </a:rPr>
              <a:t> is a leadership and public speaking coach whose clients include American Express, Blue Cross Blue Shield, State Farm Insurance and the Brennan Center for Justice. He is also the author of </a:t>
            </a:r>
            <a:r>
              <a:rPr lang="en-GB" sz="1350" i="1">
                <a:solidFill>
                  <a:srgbClr val="6258FF"/>
                </a:solidFill>
                <a:uFill>
                  <a:noFill/>
                </a:uFill>
                <a:latin typeface="Roboto" panose="02000000000000000000"/>
                <a:ea typeface="Roboto" panose="02000000000000000000"/>
                <a:cs typeface="Roboto" panose="02000000000000000000"/>
                <a:sym typeface="Roboto" panose="02000000000000000000"/>
                <a:hlinkClick r:id="rId4"/>
              </a:rPr>
              <a:t>“Get to the Point! Sharpen Your Message and Make Your Words Matter”</a:t>
            </a:r>
            <a:r>
              <a:rPr lang="en-GB" sz="1350" i="1">
                <a:solidFill>
                  <a:srgbClr val="3E4855"/>
                </a:solidFill>
                <a:latin typeface="Roboto" panose="02000000000000000000"/>
                <a:ea typeface="Roboto" panose="02000000000000000000"/>
                <a:cs typeface="Roboto" panose="02000000000000000000"/>
                <a:sym typeface="Roboto" panose="02000000000000000000"/>
              </a:rPr>
              <a:t> and </a:t>
            </a:r>
            <a:r>
              <a:rPr lang="en-GB" sz="1350" i="1">
                <a:solidFill>
                  <a:srgbClr val="6258FF"/>
                </a:solidFill>
                <a:uFill>
                  <a:noFill/>
                </a:uFill>
                <a:latin typeface="Roboto" panose="02000000000000000000"/>
                <a:ea typeface="Roboto" panose="02000000000000000000"/>
                <a:cs typeface="Roboto" panose="02000000000000000000"/>
                <a:sym typeface="Roboto" panose="02000000000000000000"/>
                <a:hlinkClick r:id="rId5"/>
              </a:rPr>
              <a:t>“The Language of Leadership: How to Engage and Inspire Your Team.”</a:t>
            </a:r>
            <a:r>
              <a:rPr lang="en-GB" sz="1350" i="1">
                <a:solidFill>
                  <a:srgbClr val="3E4855"/>
                </a:solidFill>
                <a:latin typeface="Roboto" panose="02000000000000000000"/>
                <a:ea typeface="Roboto" panose="02000000000000000000"/>
                <a:cs typeface="Roboto" panose="02000000000000000000"/>
                <a:sym typeface="Roboto" panose="02000000000000000000"/>
              </a:rPr>
              <a:t> Joel has written for Harvard Business Review, Fast Company and Toastmaster. Follow him on Twitter </a:t>
            </a:r>
            <a:r>
              <a:rPr lang="en-GB" sz="1350" i="1">
                <a:solidFill>
                  <a:srgbClr val="6258FF"/>
                </a:solidFill>
                <a:uFill>
                  <a:noFill/>
                </a:uFill>
                <a:latin typeface="Roboto" panose="02000000000000000000"/>
                <a:ea typeface="Roboto" panose="02000000000000000000"/>
                <a:cs typeface="Roboto" panose="02000000000000000000"/>
                <a:sym typeface="Roboto" panose="02000000000000000000"/>
                <a:hlinkClick r:id="rId6"/>
              </a:rPr>
              <a:t>@thejoeltruth</a:t>
            </a:r>
            <a:r>
              <a:rPr lang="en-GB" sz="1350" i="1">
                <a:solidFill>
                  <a:srgbClr val="3E4855"/>
                </a:solidFill>
                <a:latin typeface="Roboto" panose="02000000000000000000"/>
                <a:ea typeface="Roboto" panose="02000000000000000000"/>
                <a:cs typeface="Roboto" panose="02000000000000000000"/>
                <a:sym typeface="Roboto" panose="02000000000000000000"/>
              </a:rPr>
              <a:t>.</a:t>
            </a:r>
            <a:endParaRPr sz="1350" i="1">
              <a:solidFill>
                <a:srgbClr val="3E4855"/>
              </a:solidFill>
              <a:latin typeface="Roboto" panose="02000000000000000000"/>
              <a:ea typeface="Roboto" panose="02000000000000000000"/>
              <a:cs typeface="Roboto" panose="02000000000000000000"/>
              <a:sym typeface="Roboto" panose="02000000000000000000"/>
            </a:endParaRPr>
          </a:p>
          <a:p>
            <a:pPr marL="0" lvl="0" indent="0" algn="l" rtl="0">
              <a:lnSpc>
                <a:spcPct val="100000"/>
              </a:lnSpc>
              <a:spcBef>
                <a:spcPts val="1400"/>
              </a:spcBef>
              <a:spcAft>
                <a:spcPts val="0"/>
              </a:spcAft>
              <a:buSzPts val="1100"/>
              <a:buNone/>
            </a:pPr>
            <a:endParaRPr>
              <a:latin typeface="Roboto" panose="02000000000000000000"/>
              <a:ea typeface="Roboto" panose="02000000000000000000"/>
              <a:cs typeface="Roboto" panose="02000000000000000000"/>
              <a:sym typeface="Roboto" panose="0200000000000000000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4" name="Shape 134"/>
        <p:cNvGrpSpPr/>
        <p:nvPr/>
      </p:nvGrpSpPr>
      <p:grpSpPr>
        <a:xfrm>
          <a:off x="0" y="0"/>
          <a:ext cx="0" cy="0"/>
          <a:chOff x="0" y="0"/>
          <a:chExt cx="0" cy="0"/>
        </a:xfrm>
      </p:grpSpPr>
      <p:sp>
        <p:nvSpPr>
          <p:cNvPr id="135" name="Google Shape;135;g140781e0cf6_0_285: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 name="Google Shape;136;g140781e0cf6_0_285: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sz="1150">
                <a:solidFill>
                  <a:srgbClr val="222222"/>
                </a:solidFill>
                <a:highlight>
                  <a:srgbClr val="FFFFFF"/>
                </a:highlight>
                <a:latin typeface="Roboto" panose="02000000000000000000"/>
                <a:ea typeface="Roboto" panose="02000000000000000000"/>
                <a:cs typeface="Roboto" panose="02000000000000000000"/>
                <a:sym typeface="Roboto" panose="02000000000000000000"/>
              </a:rPr>
              <a:t>Using an outline can help you to hit all your main points in a logical, cohesive manner. </a:t>
            </a:r>
            <a:endParaRPr>
              <a:latin typeface="Roboto" panose="02000000000000000000"/>
              <a:ea typeface="Roboto" panose="02000000000000000000"/>
              <a:cs typeface="Roboto" panose="02000000000000000000"/>
              <a:sym typeface="Roboto" panose="0200000000000000000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0" name="Shape 140"/>
        <p:cNvGrpSpPr/>
        <p:nvPr/>
      </p:nvGrpSpPr>
      <p:grpSpPr>
        <a:xfrm>
          <a:off x="0" y="0"/>
          <a:ext cx="0" cy="0"/>
          <a:chOff x="0" y="0"/>
          <a:chExt cx="0" cy="0"/>
        </a:xfrm>
      </p:grpSpPr>
      <p:sp>
        <p:nvSpPr>
          <p:cNvPr id="141" name="Google Shape;141;g140781e0cf6_0_294: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 name="Google Shape;142;g140781e0cf6_0_294: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75000"/>
              </a:lnSpc>
              <a:spcBef>
                <a:spcPts val="1200"/>
              </a:spcBef>
              <a:spcAft>
                <a:spcPts val="0"/>
              </a:spcAft>
              <a:buClr>
                <a:schemeClr val="dk1"/>
              </a:buClr>
              <a:buSzPts val="1100"/>
              <a:buFont typeface="Arial" panose="020B0604020202020204"/>
              <a:buNone/>
            </a:pPr>
            <a:r>
              <a:rPr lang="en-GB" sz="1200">
                <a:solidFill>
                  <a:srgbClr val="2E475D"/>
                </a:solidFill>
                <a:latin typeface="Roboto" panose="02000000000000000000"/>
                <a:ea typeface="Roboto" panose="02000000000000000000"/>
                <a:cs typeface="Roboto" panose="02000000000000000000"/>
                <a:sym typeface="Roboto" panose="02000000000000000000"/>
              </a:rPr>
              <a:t>When getting to know your audience on a deeper level, begin by reviewing any current data about this group you’ve already collected. This includes all relevant analyses your company has conducted about your customers since you’ve been in business.</a:t>
            </a:r>
            <a:endParaRPr sz="1200">
              <a:solidFill>
                <a:srgbClr val="2E475D"/>
              </a:solidFill>
              <a:latin typeface="Roboto" panose="02000000000000000000"/>
              <a:ea typeface="Roboto" panose="02000000000000000000"/>
              <a:cs typeface="Roboto" panose="02000000000000000000"/>
              <a:sym typeface="Roboto" panose="02000000000000000000"/>
            </a:endParaRPr>
          </a:p>
          <a:p>
            <a:pPr marL="0" lvl="0" indent="0" algn="l" rtl="0">
              <a:lnSpc>
                <a:spcPct val="175000"/>
              </a:lnSpc>
              <a:spcBef>
                <a:spcPts val="1200"/>
              </a:spcBef>
              <a:spcAft>
                <a:spcPts val="0"/>
              </a:spcAft>
              <a:buClr>
                <a:schemeClr val="dk1"/>
              </a:buClr>
              <a:buSzPts val="1100"/>
              <a:buFont typeface="Arial" panose="020B0604020202020204"/>
              <a:buNone/>
            </a:pPr>
            <a:r>
              <a:rPr lang="en-GB" sz="1200">
                <a:solidFill>
                  <a:srgbClr val="2E475D"/>
                </a:solidFill>
                <a:latin typeface="Roboto" panose="02000000000000000000"/>
                <a:ea typeface="Roboto" panose="02000000000000000000"/>
                <a:cs typeface="Roboto" panose="02000000000000000000"/>
                <a:sym typeface="Roboto" panose="02000000000000000000"/>
              </a:rPr>
              <a:t>For example, maybe you’ve already held a focus group with real customers who shared their feelings about your product or service. This gives you a starting point to work from when learning about your audience on a deeper level — you already have some understanding of the real pain points and challenges they experience and what they need from your product or service.</a:t>
            </a:r>
            <a:endParaRPr sz="1200">
              <a:solidFill>
                <a:srgbClr val="2E475D"/>
              </a:solidFill>
              <a:latin typeface="Roboto" panose="02000000000000000000"/>
              <a:ea typeface="Roboto" panose="02000000000000000000"/>
              <a:cs typeface="Roboto" panose="02000000000000000000"/>
              <a:sym typeface="Roboto" panose="02000000000000000000"/>
            </a:endParaRPr>
          </a:p>
          <a:p>
            <a:pPr marL="0" lvl="0" indent="0" algn="l" rtl="0">
              <a:lnSpc>
                <a:spcPct val="175000"/>
              </a:lnSpc>
              <a:spcBef>
                <a:spcPts val="1200"/>
              </a:spcBef>
              <a:spcAft>
                <a:spcPts val="0"/>
              </a:spcAft>
              <a:buClr>
                <a:schemeClr val="dk1"/>
              </a:buClr>
              <a:buSzPts val="1100"/>
              <a:buFont typeface="Arial" panose="020B0604020202020204"/>
              <a:buNone/>
            </a:pPr>
            <a:r>
              <a:rPr lang="en-GB" sz="1200">
                <a:solidFill>
                  <a:srgbClr val="2E475D"/>
                </a:solidFill>
                <a:latin typeface="Roboto" panose="02000000000000000000"/>
                <a:ea typeface="Roboto" panose="02000000000000000000"/>
                <a:cs typeface="Roboto" panose="02000000000000000000"/>
                <a:sym typeface="Roboto" panose="02000000000000000000"/>
              </a:rPr>
              <a:t>From there, consider the other types of audience-related information you’re missing and need to obtain. For example, maybe you create and </a:t>
            </a:r>
            <a:r>
              <a:rPr lang="en-GB" sz="1200">
                <a:solidFill>
                  <a:srgbClr val="0B8484"/>
                </a:solidFill>
                <a:uFill>
                  <a:noFill/>
                </a:uFill>
                <a:latin typeface="Roboto" panose="02000000000000000000"/>
                <a:ea typeface="Roboto" panose="02000000000000000000"/>
                <a:cs typeface="Roboto" panose="02000000000000000000"/>
                <a:sym typeface="Roboto" panose="02000000000000000000"/>
                <a:hlinkClick r:id="rId3"/>
              </a:rPr>
              <a:t>administer a survey</a:t>
            </a:r>
            <a:r>
              <a:rPr lang="en-GB" sz="1200">
                <a:solidFill>
                  <a:srgbClr val="2E475D"/>
                </a:solidFill>
                <a:latin typeface="Roboto" panose="02000000000000000000"/>
                <a:ea typeface="Roboto" panose="02000000000000000000"/>
                <a:cs typeface="Roboto" panose="02000000000000000000"/>
                <a:sym typeface="Roboto" panose="02000000000000000000"/>
              </a:rPr>
              <a:t> for your audience members to get answers to much more specific product or service-related questions you have for them.</a:t>
            </a:r>
            <a:endParaRPr sz="1200">
              <a:solidFill>
                <a:srgbClr val="2E475D"/>
              </a:solidFill>
              <a:latin typeface="Roboto" panose="02000000000000000000"/>
              <a:ea typeface="Roboto" panose="02000000000000000000"/>
              <a:cs typeface="Roboto" panose="02000000000000000000"/>
              <a:sym typeface="Roboto" panose="02000000000000000000"/>
            </a:endParaRPr>
          </a:p>
          <a:p>
            <a:pPr marL="0" lvl="0" indent="0" algn="l" rtl="0">
              <a:lnSpc>
                <a:spcPct val="100000"/>
              </a:lnSpc>
              <a:spcBef>
                <a:spcPts val="1200"/>
              </a:spcBef>
              <a:spcAft>
                <a:spcPts val="0"/>
              </a:spcAft>
              <a:buSzPts val="1100"/>
              <a:buNone/>
            </a:pPr>
            <a:endParaRPr>
              <a:latin typeface="Roboto" panose="02000000000000000000"/>
              <a:ea typeface="Roboto" panose="02000000000000000000"/>
              <a:cs typeface="Roboto" panose="02000000000000000000"/>
              <a:sym typeface="Roboto" panose="0200000000000000000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0" name="Shape 10"/>
        <p:cNvGrpSpPr/>
        <p:nvPr/>
      </p:nvGrpSpPr>
      <p:grpSpPr>
        <a:xfrm>
          <a:off x="0" y="0"/>
          <a:ext cx="0" cy="0"/>
          <a:chOff x="0" y="0"/>
          <a:chExt cx="0" cy="0"/>
        </a:xfrm>
      </p:grpSpPr>
      <p:sp>
        <p:nvSpPr>
          <p:cNvPr id="11" name="Google Shape;11;p5"/>
          <p:cNvSpPr txBox="1"/>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atin typeface="Roboto" panose="02000000000000000000"/>
                <a:ea typeface="Roboto" panose="02000000000000000000"/>
                <a:cs typeface="Roboto" panose="02000000000000000000"/>
                <a:sym typeface="Roboto" panose="02000000000000000000"/>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 name="Google Shape;12;p5"/>
          <p:cNvSpPr txBox="1"/>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atin typeface="Roboto" panose="02000000000000000000"/>
                <a:ea typeface="Roboto" panose="02000000000000000000"/>
                <a:cs typeface="Roboto" panose="02000000000000000000"/>
                <a:sym typeface="Roboto" panose="02000000000000000000"/>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5"/>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4">
  <p:cSld name="4">
    <p:spTree>
      <p:nvGrpSpPr>
        <p:cNvPr id="43" name="Shape 43"/>
        <p:cNvGrpSpPr/>
        <p:nvPr/>
      </p:nvGrpSpPr>
      <p:grpSpPr>
        <a:xfrm>
          <a:off x="0" y="0"/>
          <a:ext cx="0" cy="0"/>
          <a:chOff x="0" y="0"/>
          <a:chExt cx="0" cy="0"/>
        </a:xfrm>
      </p:grpSpPr>
      <p:pic>
        <p:nvPicPr>
          <p:cNvPr id="44" name="Google Shape;44;g140781e0cf6_0_218" descr="A close up of a logo&#10;&#10;Description generated with high confidence"/>
          <p:cNvPicPr preferRelativeResize="0"/>
          <p:nvPr/>
        </p:nvPicPr>
        <p:blipFill rotWithShape="1">
          <a:blip r:embed="rId2"/>
          <a:srcRect/>
          <a:stretch>
            <a:fillRect/>
          </a:stretch>
        </p:blipFill>
        <p:spPr>
          <a:xfrm>
            <a:off x="7876800" y="183600"/>
            <a:ext cx="766801" cy="766801"/>
          </a:xfrm>
          <a:prstGeom prst="rect">
            <a:avLst/>
          </a:prstGeom>
          <a:noFill/>
          <a:ln>
            <a:noFill/>
          </a:ln>
        </p:spPr>
      </p:pic>
      <p:pic>
        <p:nvPicPr>
          <p:cNvPr id="45" name="Google Shape;45;g140781e0cf6_0_218" descr="A picture containing colorful, colored&#10;&#10;Description generated with very high confidence"/>
          <p:cNvPicPr preferRelativeResize="0"/>
          <p:nvPr/>
        </p:nvPicPr>
        <p:blipFill rotWithShape="1">
          <a:blip r:embed="rId3"/>
          <a:srcRect t="55603" b="37530"/>
          <a:stretch>
            <a:fillRect/>
          </a:stretch>
        </p:blipFill>
        <p:spPr>
          <a:xfrm>
            <a:off x="0" y="4849200"/>
            <a:ext cx="9144000" cy="294300"/>
          </a:xfrm>
          <a:prstGeom prst="rect">
            <a:avLst/>
          </a:prstGeom>
          <a:noFill/>
          <a:ln>
            <a:noFill/>
          </a:ln>
        </p:spPr>
      </p:pic>
      <p:sp>
        <p:nvSpPr>
          <p:cNvPr id="46" name="Google Shape;46;g140781e0cf6_0_218"/>
          <p:cNvSpPr/>
          <p:nvPr/>
        </p:nvSpPr>
        <p:spPr>
          <a:xfrm>
            <a:off x="8946830" y="4943496"/>
            <a:ext cx="57600" cy="432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panose="020B0604020202020204"/>
              <a:buNone/>
            </a:pPr>
            <a:endParaRPr sz="1050" b="0"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sp>
        <p:nvSpPr>
          <p:cNvPr id="47" name="Google Shape;47;g140781e0cf6_0_218"/>
          <p:cNvSpPr/>
          <p:nvPr/>
        </p:nvSpPr>
        <p:spPr>
          <a:xfrm>
            <a:off x="8870400" y="4943496"/>
            <a:ext cx="57600" cy="432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panose="020B0604020202020204"/>
              <a:buNone/>
            </a:pPr>
            <a:endParaRPr sz="1050" b="0"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sp>
        <p:nvSpPr>
          <p:cNvPr id="48" name="Google Shape;48;g140781e0cf6_0_218"/>
          <p:cNvSpPr/>
          <p:nvPr/>
        </p:nvSpPr>
        <p:spPr>
          <a:xfrm>
            <a:off x="8793970" y="4943496"/>
            <a:ext cx="57600" cy="432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panose="020B0604020202020204"/>
              <a:buNone/>
            </a:pPr>
            <a:endParaRPr sz="1050" b="0"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sp>
        <p:nvSpPr>
          <p:cNvPr id="49" name="Google Shape;49;g140781e0cf6_0_218"/>
          <p:cNvSpPr/>
          <p:nvPr/>
        </p:nvSpPr>
        <p:spPr>
          <a:xfrm>
            <a:off x="8717540" y="4943496"/>
            <a:ext cx="57600" cy="43200"/>
          </a:xfrm>
          <a:prstGeom prst="ellipse">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050"/>
              <a:buFont typeface="Arial" panose="020B0604020202020204"/>
              <a:buNone/>
            </a:pPr>
            <a:endParaRPr sz="1050" b="0"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55" name="Shape 5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56" name="Shape 56"/>
        <p:cNvGrpSpPr/>
        <p:nvPr/>
      </p:nvGrpSpPr>
      <p:grpSpPr>
        <a:xfrm>
          <a:off x="0" y="0"/>
          <a:ext cx="0" cy="0"/>
          <a:chOff x="0" y="0"/>
          <a:chExt cx="0" cy="0"/>
        </a:xfrm>
      </p:grpSpPr>
      <p:sp>
        <p:nvSpPr>
          <p:cNvPr id="57" name="Google Shape;57;p38"/>
          <p:cNvSpPr txBox="1"/>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atin typeface="Roboto" panose="02000000000000000000"/>
                <a:ea typeface="Roboto" panose="02000000000000000000"/>
                <a:cs typeface="Roboto" panose="02000000000000000000"/>
                <a:sym typeface="Roboto" panose="02000000000000000000"/>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58" name="Google Shape;58;p38"/>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59" name="Shape 59"/>
        <p:cNvGrpSpPr/>
        <p:nvPr/>
      </p:nvGrpSpPr>
      <p:grpSpPr>
        <a:xfrm>
          <a:off x="0" y="0"/>
          <a:ext cx="0" cy="0"/>
          <a:chOff x="0" y="0"/>
          <a:chExt cx="0" cy="0"/>
        </a:xfrm>
      </p:grpSpPr>
      <p:sp>
        <p:nvSpPr>
          <p:cNvPr id="60" name="Google Shape;60;p39"/>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atin typeface="Roboto" panose="02000000000000000000"/>
                <a:ea typeface="Roboto" panose="02000000000000000000"/>
                <a:cs typeface="Roboto" panose="02000000000000000000"/>
                <a:sym typeface="Roboto" panose="02000000000000000000"/>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1" name="Google Shape;61;p39"/>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atin typeface="Roboto" panose="02000000000000000000"/>
                <a:ea typeface="Roboto" panose="02000000000000000000"/>
                <a:cs typeface="Roboto" panose="02000000000000000000"/>
                <a:sym typeface="Roboto" panose="02000000000000000000"/>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62" name="Google Shape;62;p39"/>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63" name="Shape 63"/>
        <p:cNvGrpSpPr/>
        <p:nvPr/>
      </p:nvGrpSpPr>
      <p:grpSpPr>
        <a:xfrm>
          <a:off x="0" y="0"/>
          <a:ext cx="0" cy="0"/>
          <a:chOff x="0" y="0"/>
          <a:chExt cx="0" cy="0"/>
        </a:xfrm>
      </p:grpSpPr>
      <p:sp>
        <p:nvSpPr>
          <p:cNvPr id="64" name="Google Shape;64;p40"/>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atin typeface="Roboto" panose="02000000000000000000"/>
                <a:ea typeface="Roboto" panose="02000000000000000000"/>
                <a:cs typeface="Roboto" panose="02000000000000000000"/>
                <a:sym typeface="Roboto" panose="02000000000000000000"/>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5" name="Google Shape;65;p40"/>
          <p:cNvSpPr txBox="1"/>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atin typeface="Roboto" panose="02000000000000000000"/>
                <a:ea typeface="Roboto" panose="02000000000000000000"/>
                <a:cs typeface="Roboto" panose="02000000000000000000"/>
                <a:sym typeface="Roboto" panose="02000000000000000000"/>
              </a:defRPr>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66" name="Google Shape;66;p40"/>
          <p:cNvSpPr txBox="1"/>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atin typeface="Roboto" panose="02000000000000000000"/>
                <a:ea typeface="Roboto" panose="02000000000000000000"/>
                <a:cs typeface="Roboto" panose="02000000000000000000"/>
                <a:sym typeface="Roboto" panose="02000000000000000000"/>
              </a:defRPr>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67" name="Google Shape;67;p40"/>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68" name="Shape 68"/>
        <p:cNvGrpSpPr/>
        <p:nvPr/>
      </p:nvGrpSpPr>
      <p:grpSpPr>
        <a:xfrm>
          <a:off x="0" y="0"/>
          <a:ext cx="0" cy="0"/>
          <a:chOff x="0" y="0"/>
          <a:chExt cx="0" cy="0"/>
        </a:xfrm>
      </p:grpSpPr>
      <p:sp>
        <p:nvSpPr>
          <p:cNvPr id="69" name="Google Shape;69;p41"/>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atin typeface="Roboto" panose="02000000000000000000"/>
                <a:ea typeface="Roboto" panose="02000000000000000000"/>
                <a:cs typeface="Roboto" panose="02000000000000000000"/>
                <a:sym typeface="Roboto" panose="02000000000000000000"/>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70" name="Google Shape;70;p4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71" name="Shape 71"/>
        <p:cNvGrpSpPr/>
        <p:nvPr/>
      </p:nvGrpSpPr>
      <p:grpSpPr>
        <a:xfrm>
          <a:off x="0" y="0"/>
          <a:ext cx="0" cy="0"/>
          <a:chOff x="0" y="0"/>
          <a:chExt cx="0" cy="0"/>
        </a:xfrm>
      </p:grpSpPr>
      <p:sp>
        <p:nvSpPr>
          <p:cNvPr id="72" name="Google Shape;72;p42"/>
          <p:cNvSpPr txBox="1"/>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atin typeface="Roboto" panose="02000000000000000000"/>
                <a:ea typeface="Roboto" panose="02000000000000000000"/>
                <a:cs typeface="Roboto" panose="02000000000000000000"/>
                <a:sym typeface="Roboto" panose="02000000000000000000"/>
              </a:defRPr>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3" name="Google Shape;73;p42"/>
          <p:cNvSpPr txBox="1"/>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atin typeface="Roboto" panose="02000000000000000000"/>
                <a:ea typeface="Roboto" panose="02000000000000000000"/>
                <a:cs typeface="Roboto" panose="02000000000000000000"/>
                <a:sym typeface="Roboto" panose="02000000000000000000"/>
              </a:defRPr>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74" name="Google Shape;74;p42"/>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75" name="Shape 75"/>
        <p:cNvGrpSpPr/>
        <p:nvPr/>
      </p:nvGrpSpPr>
      <p:grpSpPr>
        <a:xfrm>
          <a:off x="0" y="0"/>
          <a:ext cx="0" cy="0"/>
          <a:chOff x="0" y="0"/>
          <a:chExt cx="0" cy="0"/>
        </a:xfrm>
      </p:grpSpPr>
      <p:sp>
        <p:nvSpPr>
          <p:cNvPr id="76" name="Google Shape;76;p43"/>
          <p:cNvSpPr txBox="1"/>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atin typeface="Roboto" panose="02000000000000000000"/>
                <a:ea typeface="Roboto" panose="02000000000000000000"/>
                <a:cs typeface="Roboto" panose="02000000000000000000"/>
                <a:sym typeface="Roboto" panose="02000000000000000000"/>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7" name="Google Shape;77;p43"/>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78" name="Shape 78"/>
        <p:cNvGrpSpPr/>
        <p:nvPr/>
      </p:nvGrpSpPr>
      <p:grpSpPr>
        <a:xfrm>
          <a:off x="0" y="0"/>
          <a:ext cx="0" cy="0"/>
          <a:chOff x="0" y="0"/>
          <a:chExt cx="0" cy="0"/>
        </a:xfrm>
      </p:grpSpPr>
      <p:sp>
        <p:nvSpPr>
          <p:cNvPr id="79" name="Google Shape;79;p44"/>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Roboto" panose="02000000000000000000"/>
              <a:ea typeface="Roboto" panose="02000000000000000000"/>
              <a:cs typeface="Roboto" panose="02000000000000000000"/>
              <a:sym typeface="Roboto" panose="02000000000000000000"/>
            </a:endParaRPr>
          </a:p>
        </p:txBody>
      </p:sp>
      <p:sp>
        <p:nvSpPr>
          <p:cNvPr id="80" name="Google Shape;80;p44"/>
          <p:cNvSpPr txBox="1"/>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atin typeface="Roboto" panose="02000000000000000000"/>
                <a:ea typeface="Roboto" panose="02000000000000000000"/>
                <a:cs typeface="Roboto" panose="02000000000000000000"/>
                <a:sym typeface="Roboto" panose="02000000000000000000"/>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1" name="Google Shape;81;p44"/>
          <p:cNvSpPr txBox="1"/>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atin typeface="Roboto" panose="02000000000000000000"/>
                <a:ea typeface="Roboto" panose="02000000000000000000"/>
                <a:cs typeface="Roboto" panose="02000000000000000000"/>
                <a:sym typeface="Roboto" panose="02000000000000000000"/>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2" name="Google Shape;82;p44"/>
          <p:cNvSpPr txBox="1"/>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atin typeface="Roboto" panose="02000000000000000000"/>
                <a:ea typeface="Roboto" panose="02000000000000000000"/>
                <a:cs typeface="Roboto" panose="02000000000000000000"/>
                <a:sym typeface="Roboto" panose="02000000000000000000"/>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83" name="Google Shape;83;p44"/>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84" name="Shape 84"/>
        <p:cNvGrpSpPr/>
        <p:nvPr/>
      </p:nvGrpSpPr>
      <p:grpSpPr>
        <a:xfrm>
          <a:off x="0" y="0"/>
          <a:ext cx="0" cy="0"/>
          <a:chOff x="0" y="0"/>
          <a:chExt cx="0" cy="0"/>
        </a:xfrm>
      </p:grpSpPr>
      <p:sp>
        <p:nvSpPr>
          <p:cNvPr id="85" name="Google Shape;85;p45"/>
          <p:cNvSpPr txBox="1"/>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atin typeface="Roboto" panose="02000000000000000000"/>
                <a:ea typeface="Roboto" panose="02000000000000000000"/>
                <a:cs typeface="Roboto" panose="02000000000000000000"/>
                <a:sym typeface="Roboto" panose="02000000000000000000"/>
              </a:defRPr>
            </a:lvl1pPr>
          </a:lstStyle>
          <a:p/>
        </p:txBody>
      </p:sp>
      <p:sp>
        <p:nvSpPr>
          <p:cNvPr id="86" name="Google Shape;86;p45"/>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4" name="Shape 14"/>
        <p:cNvGrpSpPr/>
        <p:nvPr/>
      </p:nvGrpSpPr>
      <p:grpSpPr>
        <a:xfrm>
          <a:off x="0" y="0"/>
          <a:ext cx="0" cy="0"/>
          <a:chOff x="0" y="0"/>
          <a:chExt cx="0" cy="0"/>
        </a:xfrm>
      </p:grpSpPr>
      <p:sp>
        <p:nvSpPr>
          <p:cNvPr id="15" name="Google Shape;15;g140781e0cf6_0_195"/>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atin typeface="Roboto" panose="02000000000000000000"/>
                <a:ea typeface="Roboto" panose="02000000000000000000"/>
                <a:cs typeface="Roboto" panose="02000000000000000000"/>
                <a:sym typeface="Roboto" panose="02000000000000000000"/>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 name="Google Shape;16;g140781e0cf6_0_195"/>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atin typeface="Roboto" panose="02000000000000000000"/>
                <a:ea typeface="Roboto" panose="02000000000000000000"/>
                <a:cs typeface="Roboto" panose="02000000000000000000"/>
                <a:sym typeface="Roboto" panose="02000000000000000000"/>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17" name="Google Shape;17;g140781e0cf6_0_195"/>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87" name="Shape 87"/>
        <p:cNvGrpSpPr/>
        <p:nvPr/>
      </p:nvGrpSpPr>
      <p:grpSpPr>
        <a:xfrm>
          <a:off x="0" y="0"/>
          <a:ext cx="0" cy="0"/>
          <a:chOff x="0" y="0"/>
          <a:chExt cx="0" cy="0"/>
        </a:xfrm>
      </p:grpSpPr>
      <p:sp>
        <p:nvSpPr>
          <p:cNvPr id="88" name="Google Shape;88;p46"/>
          <p:cNvSpPr txBox="1"/>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atin typeface="Roboto" panose="02000000000000000000"/>
                <a:ea typeface="Roboto" panose="02000000000000000000"/>
                <a:cs typeface="Roboto" panose="02000000000000000000"/>
                <a:sym typeface="Roboto" panose="02000000000000000000"/>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89" name="Google Shape;89;p46"/>
          <p:cNvSpPr txBox="1"/>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atin typeface="Roboto" panose="02000000000000000000"/>
                <a:ea typeface="Roboto" panose="02000000000000000000"/>
                <a:cs typeface="Roboto" panose="02000000000000000000"/>
                <a:sym typeface="Roboto" panose="02000000000000000000"/>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p:txBody>
      </p:sp>
      <p:sp>
        <p:nvSpPr>
          <p:cNvPr id="90" name="Google Shape;90;p46"/>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91" name="Shape 91"/>
        <p:cNvGrpSpPr/>
        <p:nvPr/>
      </p:nvGrpSpPr>
      <p:grpSpPr>
        <a:xfrm>
          <a:off x="0" y="0"/>
          <a:ext cx="0" cy="0"/>
          <a:chOff x="0" y="0"/>
          <a:chExt cx="0" cy="0"/>
        </a:xfrm>
      </p:grpSpPr>
      <p:sp>
        <p:nvSpPr>
          <p:cNvPr id="92" name="Google Shape;92;p47"/>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8" name="Shape 18"/>
        <p:cNvGrpSpPr/>
        <p:nvPr/>
      </p:nvGrpSpPr>
      <p:grpSpPr>
        <a:xfrm>
          <a:off x="0" y="0"/>
          <a:ext cx="0" cy="0"/>
          <a:chOff x="0" y="0"/>
          <a:chExt cx="0" cy="0"/>
        </a:xfrm>
      </p:grpSpPr>
      <p:sp>
        <p:nvSpPr>
          <p:cNvPr id="19" name="Google Shape;19;p6"/>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atin typeface="Roboto" panose="02000000000000000000"/>
                <a:ea typeface="Roboto" panose="02000000000000000000"/>
                <a:cs typeface="Roboto" panose="02000000000000000000"/>
                <a:sym typeface="Roboto" panose="02000000000000000000"/>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6"/>
          <p:cNvSpPr txBox="1"/>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atin typeface="Roboto" panose="02000000000000000000"/>
                <a:ea typeface="Roboto" panose="02000000000000000000"/>
                <a:cs typeface="Roboto" panose="02000000000000000000"/>
                <a:sym typeface="Roboto" panose="02000000000000000000"/>
              </a:defRPr>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p:txBody>
      </p:sp>
      <p:sp>
        <p:nvSpPr>
          <p:cNvPr id="21" name="Google Shape;21;p6"/>
          <p:cNvSpPr txBox="1"/>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atin typeface="Roboto" panose="02000000000000000000"/>
                <a:ea typeface="Roboto" panose="02000000000000000000"/>
                <a:cs typeface="Roboto" panose="02000000000000000000"/>
                <a:sym typeface="Roboto" panose="02000000000000000000"/>
              </a:defRPr>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p:txBody>
      </p:sp>
      <p:sp>
        <p:nvSpPr>
          <p:cNvPr id="22" name="Google Shape;22;p6"/>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2">
    <p:spTree>
      <p:nvGrpSpPr>
        <p:cNvPr id="23" name="Shape 23"/>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4" name="Shape 24"/>
        <p:cNvGrpSpPr/>
        <p:nvPr/>
      </p:nvGrpSpPr>
      <p:grpSpPr>
        <a:xfrm>
          <a:off x="0" y="0"/>
          <a:ext cx="0" cy="0"/>
          <a:chOff x="0" y="0"/>
          <a:chExt cx="0" cy="0"/>
        </a:xfrm>
      </p:grpSpPr>
      <p:sp>
        <p:nvSpPr>
          <p:cNvPr id="25" name="Google Shape;25;g140781e0cf6_0_199"/>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atin typeface="Roboto" panose="02000000000000000000"/>
                <a:ea typeface="Roboto" panose="02000000000000000000"/>
                <a:cs typeface="Roboto" panose="02000000000000000000"/>
                <a:sym typeface="Roboto" panose="02000000000000000000"/>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6" name="Google Shape;26;g140781e0cf6_0_199"/>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27" name="Shape 27"/>
        <p:cNvGrpSpPr/>
        <p:nvPr/>
      </p:nvGrpSpPr>
      <p:grpSpPr>
        <a:xfrm>
          <a:off x="0" y="0"/>
          <a:ext cx="0" cy="0"/>
          <a:chOff x="0" y="0"/>
          <a:chExt cx="0" cy="0"/>
        </a:xfrm>
      </p:grpSpPr>
      <p:sp>
        <p:nvSpPr>
          <p:cNvPr id="28" name="Google Shape;28;g140781e0cf6_0_202"/>
          <p:cNvSpPr txBox="1"/>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atin typeface="Roboto" panose="02000000000000000000"/>
                <a:ea typeface="Roboto" panose="02000000000000000000"/>
                <a:cs typeface="Roboto" panose="02000000000000000000"/>
                <a:sym typeface="Roboto" panose="02000000000000000000"/>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29" name="Google Shape;29;g140781e0cf6_0_202"/>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0" name="Shape 30"/>
        <p:cNvGrpSpPr/>
        <p:nvPr/>
      </p:nvGrpSpPr>
      <p:grpSpPr>
        <a:xfrm>
          <a:off x="0" y="0"/>
          <a:ext cx="0" cy="0"/>
          <a:chOff x="0" y="0"/>
          <a:chExt cx="0" cy="0"/>
        </a:xfrm>
      </p:grpSpPr>
      <p:sp>
        <p:nvSpPr>
          <p:cNvPr id="31" name="Google Shape;31;g140781e0cf6_0_205"/>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Roboto" panose="02000000000000000000"/>
              <a:ea typeface="Roboto" panose="02000000000000000000"/>
              <a:cs typeface="Roboto" panose="02000000000000000000"/>
              <a:sym typeface="Roboto" panose="02000000000000000000"/>
            </a:endParaRPr>
          </a:p>
        </p:txBody>
      </p:sp>
      <p:sp>
        <p:nvSpPr>
          <p:cNvPr id="32" name="Google Shape;32;g140781e0cf6_0_205"/>
          <p:cNvSpPr txBox="1"/>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atin typeface="Roboto" panose="02000000000000000000"/>
                <a:ea typeface="Roboto" panose="02000000000000000000"/>
                <a:cs typeface="Roboto" panose="02000000000000000000"/>
                <a:sym typeface="Roboto" panose="02000000000000000000"/>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3" name="Google Shape;33;g140781e0cf6_0_205"/>
          <p:cNvSpPr txBox="1"/>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atin typeface="Roboto" panose="02000000000000000000"/>
                <a:ea typeface="Roboto" panose="02000000000000000000"/>
                <a:cs typeface="Roboto" panose="02000000000000000000"/>
                <a:sym typeface="Roboto" panose="02000000000000000000"/>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4" name="Google Shape;34;g140781e0cf6_0_205"/>
          <p:cNvSpPr txBox="1"/>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atin typeface="Roboto" panose="02000000000000000000"/>
                <a:ea typeface="Roboto" panose="02000000000000000000"/>
                <a:cs typeface="Roboto" panose="02000000000000000000"/>
                <a:sym typeface="Roboto" panose="02000000000000000000"/>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35" name="Google Shape;35;g140781e0cf6_0_205"/>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36" name="Shape 36"/>
        <p:cNvGrpSpPr/>
        <p:nvPr/>
      </p:nvGrpSpPr>
      <p:grpSpPr>
        <a:xfrm>
          <a:off x="0" y="0"/>
          <a:ext cx="0" cy="0"/>
          <a:chOff x="0" y="0"/>
          <a:chExt cx="0" cy="0"/>
        </a:xfrm>
      </p:grpSpPr>
      <p:sp>
        <p:nvSpPr>
          <p:cNvPr id="37" name="Google Shape;37;g140781e0cf6_0_211"/>
          <p:cNvSpPr txBox="1"/>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atin typeface="Roboto" panose="02000000000000000000"/>
                <a:ea typeface="Roboto" panose="02000000000000000000"/>
                <a:cs typeface="Roboto" panose="02000000000000000000"/>
                <a:sym typeface="Roboto" panose="02000000000000000000"/>
              </a:defRPr>
            </a:lvl1pPr>
          </a:lstStyle>
          <a:p/>
        </p:txBody>
      </p:sp>
      <p:sp>
        <p:nvSpPr>
          <p:cNvPr id="38" name="Google Shape;38;g140781e0cf6_0_21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39" name="Shape 39"/>
        <p:cNvGrpSpPr/>
        <p:nvPr/>
      </p:nvGrpSpPr>
      <p:grpSpPr>
        <a:xfrm>
          <a:off x="0" y="0"/>
          <a:ext cx="0" cy="0"/>
          <a:chOff x="0" y="0"/>
          <a:chExt cx="0" cy="0"/>
        </a:xfrm>
      </p:grpSpPr>
      <p:sp>
        <p:nvSpPr>
          <p:cNvPr id="40" name="Google Shape;40;g140781e0cf6_0_214"/>
          <p:cNvSpPr txBox="1"/>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atin typeface="Roboto" panose="02000000000000000000"/>
                <a:ea typeface="Roboto" panose="02000000000000000000"/>
                <a:cs typeface="Roboto" panose="02000000000000000000"/>
                <a:sym typeface="Roboto" panose="02000000000000000000"/>
              </a:defRPr>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1" name="Google Shape;41;g140781e0cf6_0_214"/>
          <p:cNvSpPr txBox="1"/>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atin typeface="Roboto" panose="02000000000000000000"/>
                <a:ea typeface="Roboto" panose="02000000000000000000"/>
                <a:cs typeface="Roboto" panose="02000000000000000000"/>
                <a:sym typeface="Roboto" panose="02000000000000000000"/>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p:txBody>
      </p:sp>
      <p:sp>
        <p:nvSpPr>
          <p:cNvPr id="42" name="Google Shape;42;g140781e0cf6_0_214"/>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image" Target="../media/image3.jpeg"/><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9.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3" Type="http://schemas.openxmlformats.org/officeDocument/2006/relationships/theme" Target="../theme/theme2.xml"/><Relationship Id="rId12" Type="http://schemas.openxmlformats.org/officeDocument/2006/relationships/image" Target="../media/image3.jpeg"/><Relationship Id="rId11" Type="http://schemas.openxmlformats.org/officeDocument/2006/relationships/slideLayout" Target="../slideLayouts/slideLayout21.xml"/><Relationship Id="rId10" Type="http://schemas.openxmlformats.org/officeDocument/2006/relationships/slideLayout" Target="../slideLayouts/slideLayout20.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2F2F2"/>
            </a:gs>
            <a:gs pos="100000">
              <a:srgbClr val="898989"/>
            </a:gs>
          </a:gsLst>
          <a:path path="circle">
            <a:fillToRect l="50000" t="50000" r="50000" b="50000"/>
          </a:path>
          <a:tileRect/>
        </a:gradFill>
        <a:effectLst/>
      </p:bgPr>
    </p:bg>
    <p:spTree>
      <p:nvGrpSpPr>
        <p:cNvPr id="5" name="Shape 5"/>
        <p:cNvGrpSpPr/>
        <p:nvPr/>
      </p:nvGrpSpPr>
      <p:grpSpPr>
        <a:xfrm>
          <a:off x="0" y="0"/>
          <a:ext cx="0" cy="0"/>
          <a:chOff x="0" y="0"/>
          <a:chExt cx="0" cy="0"/>
        </a:xfrm>
      </p:grpSpPr>
      <p:sp>
        <p:nvSpPr>
          <p:cNvPr id="6" name="Google Shape;6;g140781e0cf6_0_190"/>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7" name="Google Shape;7;g140781e0cf6_0_190"/>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panose="020B0604020202020204"/>
              <a:buChar char="●"/>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914400" marR="0" lvl="1"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115000"/>
              </a:lnSpc>
              <a:spcBef>
                <a:spcPts val="1600"/>
              </a:spcBef>
              <a:spcAft>
                <a:spcPts val="160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p:txBody>
      </p:sp>
      <p:sp>
        <p:nvSpPr>
          <p:cNvPr id="8" name="Google Shape;8;g140781e0cf6_0_190"/>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pic>
        <p:nvPicPr>
          <p:cNvPr id="9" name="Google Shape;9;g140781e0cf6_0_190"/>
          <p:cNvPicPr preferRelativeResize="0"/>
          <p:nvPr/>
        </p:nvPicPr>
        <p:blipFill rotWithShape="1">
          <a:blip r:embed="rId11"/>
          <a:srcRect/>
          <a:stretch>
            <a:fillRect/>
          </a:stretch>
        </p:blipFill>
        <p:spPr>
          <a:xfrm>
            <a:off x="-1" y="7219"/>
            <a:ext cx="9144001" cy="513628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0" name="Shape 50"/>
        <p:cNvGrpSpPr/>
        <p:nvPr/>
      </p:nvGrpSpPr>
      <p:grpSpPr>
        <a:xfrm>
          <a:off x="0" y="0"/>
          <a:ext cx="0" cy="0"/>
          <a:chOff x="0" y="0"/>
          <a:chExt cx="0" cy="0"/>
        </a:xfrm>
      </p:grpSpPr>
      <p:sp>
        <p:nvSpPr>
          <p:cNvPr id="51" name="Google Shape;51;p36"/>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52" name="Google Shape;52;p36"/>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panose="020B0604020202020204"/>
              <a:buChar char="●"/>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914400" marR="0" lvl="1"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115000"/>
              </a:lnSpc>
              <a:spcBef>
                <a:spcPts val="1600"/>
              </a:spcBef>
              <a:spcAft>
                <a:spcPts val="160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p:txBody>
      </p:sp>
      <p:sp>
        <p:nvSpPr>
          <p:cNvPr id="53" name="Google Shape;53;p36"/>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Roboto" panose="02000000000000000000"/>
                <a:ea typeface="Roboto" panose="02000000000000000000"/>
                <a:cs typeface="Roboto" panose="02000000000000000000"/>
                <a:sym typeface="Roboto" panose="02000000000000000000"/>
              </a:defRPr>
            </a:lvl9pPr>
          </a:lstStyle>
          <a:p>
            <a:pPr marL="0" lvl="0" indent="0" algn="r" rtl="0">
              <a:spcBef>
                <a:spcPts val="0"/>
              </a:spcBef>
              <a:spcAft>
                <a:spcPts val="0"/>
              </a:spcAft>
              <a:buNone/>
            </a:pPr>
            <a:fld id="{00000000-1234-1234-1234-123412341234}" type="slidenum">
              <a:rPr lang="en-GB"/>
            </a:fld>
            <a:endParaRPr lang="en-GB"/>
          </a:p>
        </p:txBody>
      </p:sp>
      <p:pic>
        <p:nvPicPr>
          <p:cNvPr id="54" name="Google Shape;54;p36"/>
          <p:cNvPicPr preferRelativeResize="0"/>
          <p:nvPr/>
        </p:nvPicPr>
        <p:blipFill rotWithShape="1">
          <a:blip r:embed="rId12"/>
          <a:srcRect/>
          <a:stretch>
            <a:fillRect/>
          </a:stretch>
        </p:blipFill>
        <p:spPr>
          <a:xfrm>
            <a:off x="-1" y="7219"/>
            <a:ext cx="9144001" cy="513628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17.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3.xml"/><Relationship Id="rId2" Type="http://schemas.openxmlformats.org/officeDocument/2006/relationships/hyperlink" Target="https://learn.codemithra.com/" TargetMode="External"/><Relationship Id="rId1" Type="http://schemas.openxmlformats.org/officeDocument/2006/relationships/image" Target="../media/image18.pn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1.xml"/><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hyperlink" Target="https://www.amazon.com/dp/1523094117" TargetMode="Externa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96" name="Shape 96"/>
        <p:cNvGrpSpPr/>
        <p:nvPr/>
      </p:nvGrpSpPr>
      <p:grpSpPr>
        <a:xfrm>
          <a:off x="0" y="0"/>
          <a:ext cx="0" cy="0"/>
          <a:chOff x="0" y="0"/>
          <a:chExt cx="0" cy="0"/>
        </a:xfrm>
      </p:grpSpPr>
      <p:sp>
        <p:nvSpPr>
          <p:cNvPr id="97" name="Google Shape;97;p1"/>
          <p:cNvSpPr txBox="1"/>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p>
        </p:txBody>
      </p:sp>
      <p:sp>
        <p:nvSpPr>
          <p:cNvPr id="98" name="Google Shape;98;p1"/>
          <p:cNvSpPr txBox="1"/>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p>
            <a:pPr marL="457200" lvl="0" indent="-342900" algn="ctr" rtl="0">
              <a:lnSpc>
                <a:spcPct val="100000"/>
              </a:lnSpc>
              <a:spcBef>
                <a:spcPts val="0"/>
              </a:spcBef>
              <a:spcAft>
                <a:spcPts val="0"/>
              </a:spcAft>
              <a:buSzPts val="2800"/>
              <a:buNone/>
            </a:pPr>
          </a:p>
        </p:txBody>
      </p:sp>
      <p:pic>
        <p:nvPicPr>
          <p:cNvPr id="99" name="Google Shape;99;p1"/>
          <p:cNvPicPr preferRelativeResize="0"/>
          <p:nvPr/>
        </p:nvPicPr>
        <p:blipFill rotWithShape="1">
          <a:blip r:embed="rId1"/>
          <a:srcRect/>
          <a:stretch>
            <a:fillRect/>
          </a:stretch>
        </p:blipFill>
        <p:spPr>
          <a:xfrm>
            <a:off x="2" y="4"/>
            <a:ext cx="9144003" cy="5143501"/>
          </a:xfrm>
          <a:prstGeom prst="rect">
            <a:avLst/>
          </a:prstGeom>
          <a:noFill/>
          <a:ln>
            <a:noFill/>
          </a:ln>
        </p:spPr>
      </p:pic>
      <p:pic>
        <p:nvPicPr>
          <p:cNvPr id="100" name="Google Shape;100;p1"/>
          <p:cNvPicPr preferRelativeResize="0"/>
          <p:nvPr/>
        </p:nvPicPr>
        <p:blipFill rotWithShape="1">
          <a:blip r:embed="rId2"/>
          <a:srcRect/>
          <a:stretch>
            <a:fillRect/>
          </a:stretch>
        </p:blipFill>
        <p:spPr>
          <a:xfrm>
            <a:off x="2504604" y="600291"/>
            <a:ext cx="4134799" cy="2923400"/>
          </a:xfrm>
          <a:prstGeom prst="rect">
            <a:avLst/>
          </a:prstGeom>
          <a:noFill/>
          <a:ln>
            <a:noFill/>
          </a:ln>
        </p:spPr>
      </p:pic>
      <p:pic>
        <p:nvPicPr>
          <p:cNvPr id="101" name="Google Shape;101;p1"/>
          <p:cNvPicPr preferRelativeResize="0"/>
          <p:nvPr/>
        </p:nvPicPr>
        <p:blipFill rotWithShape="1">
          <a:blip r:embed="rId3"/>
          <a:srcRect/>
          <a:stretch>
            <a:fillRect/>
          </a:stretch>
        </p:blipFill>
        <p:spPr>
          <a:xfrm>
            <a:off x="2200054" y="3386141"/>
            <a:ext cx="4743901" cy="1157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43" name="Shape 143"/>
        <p:cNvGrpSpPr/>
        <p:nvPr/>
      </p:nvGrpSpPr>
      <p:grpSpPr>
        <a:xfrm>
          <a:off x="0" y="0"/>
          <a:ext cx="0" cy="0"/>
          <a:chOff x="0" y="0"/>
          <a:chExt cx="0" cy="0"/>
        </a:xfrm>
      </p:grpSpPr>
      <p:sp>
        <p:nvSpPr>
          <p:cNvPr id="144" name="Google Shape;144;g140781e0cf6_0_294"/>
          <p:cNvSpPr txBox="1"/>
          <p:nvPr/>
        </p:nvSpPr>
        <p:spPr>
          <a:xfrm>
            <a:off x="5100955" y="702310"/>
            <a:ext cx="3475990" cy="422783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700"/>
              </a:spcBef>
              <a:spcAft>
                <a:spcPts val="700"/>
              </a:spcAft>
              <a:buClr>
                <a:srgbClr val="000000"/>
              </a:buClr>
              <a:buSzPts val="2000"/>
              <a:buFont typeface="Arial" panose="020B0604020202020204"/>
              <a:buNone/>
            </a:pPr>
            <a:r>
              <a:rPr lang="en-GB" sz="3200" b="0" i="0" u="none" strike="noStrike" cap="none">
                <a:solidFill>
                  <a:schemeClr val="dk1"/>
                </a:solidFill>
                <a:latin typeface="Roboto" panose="02000000000000000000"/>
                <a:ea typeface="Roboto" panose="02000000000000000000"/>
                <a:cs typeface="Roboto" panose="02000000000000000000"/>
                <a:sym typeface="Roboto" panose="02000000000000000000"/>
              </a:rPr>
              <a:t>Review any current data and analytics.</a:t>
            </a:r>
            <a:endParaRPr lang="en-GB" sz="3200" b="0" i="0" u="none" strike="noStrike" cap="none">
              <a:solidFill>
                <a:schemeClr val="dk1"/>
              </a:solidFill>
              <a:latin typeface="Roboto" panose="02000000000000000000"/>
              <a:ea typeface="Roboto" panose="02000000000000000000"/>
              <a:cs typeface="Roboto" panose="02000000000000000000"/>
              <a:sym typeface="Roboto" panose="02000000000000000000"/>
            </a:endParaRPr>
          </a:p>
          <a:p>
            <a:pPr marL="0" marR="0" lvl="0" indent="0" algn="ctr" rtl="0">
              <a:lnSpc>
                <a:spcPct val="100000"/>
              </a:lnSpc>
              <a:spcBef>
                <a:spcPts val="700"/>
              </a:spcBef>
              <a:spcAft>
                <a:spcPts val="700"/>
              </a:spcAft>
              <a:buClr>
                <a:srgbClr val="000000"/>
              </a:buClr>
              <a:buSzPts val="2000"/>
              <a:buFont typeface="Arial" panose="020B0604020202020204"/>
              <a:buNone/>
            </a:pPr>
            <a:endParaRPr sz="2000" b="0" i="0" u="none" strike="noStrike" cap="none">
              <a:solidFill>
                <a:schemeClr val="dk1"/>
              </a:solidFill>
              <a:latin typeface="Roboto" panose="02000000000000000000"/>
              <a:ea typeface="Roboto" panose="02000000000000000000"/>
              <a:cs typeface="Roboto" panose="02000000000000000000"/>
              <a:sym typeface="Roboto" panose="02000000000000000000"/>
            </a:endParaRPr>
          </a:p>
          <a:p>
            <a:pPr marL="0" marR="0" lvl="0" indent="0" algn="ctr" rtl="0">
              <a:lnSpc>
                <a:spcPct val="100000"/>
              </a:lnSpc>
              <a:spcBef>
                <a:spcPts val="700"/>
              </a:spcBef>
              <a:spcAft>
                <a:spcPts val="700"/>
              </a:spcAft>
              <a:buClr>
                <a:srgbClr val="000000"/>
              </a:buClr>
              <a:buSzPts val="2000"/>
              <a:buFont typeface="Arial" panose="020B0604020202020204"/>
              <a:buNone/>
            </a:pPr>
            <a:r>
              <a:rPr lang="en-GB" sz="2000">
                <a:solidFill>
                  <a:schemeClr val="tx1"/>
                </a:solidFill>
                <a:latin typeface="Roboto" panose="02000000000000000000"/>
                <a:ea typeface="Roboto" panose="02000000000000000000"/>
                <a:cs typeface="Roboto" panose="02000000000000000000"/>
                <a:sym typeface="Roboto" panose="02000000000000000000"/>
              </a:rPr>
              <a:t> </a:t>
            </a:r>
            <a:r>
              <a:rPr lang="en-US" altLang="en-GB" sz="2000">
                <a:solidFill>
                  <a:schemeClr val="tx1"/>
                </a:solidFill>
                <a:latin typeface="Roboto" panose="02000000000000000000"/>
                <a:ea typeface="Roboto" panose="02000000000000000000"/>
                <a:cs typeface="Roboto" panose="02000000000000000000"/>
                <a:sym typeface="Roboto" panose="02000000000000000000"/>
              </a:rPr>
              <a:t>K</a:t>
            </a:r>
            <a:r>
              <a:rPr lang="en-GB" sz="2000">
                <a:solidFill>
                  <a:schemeClr val="tx1"/>
                </a:solidFill>
                <a:latin typeface="Roboto" panose="02000000000000000000"/>
                <a:ea typeface="Roboto" panose="02000000000000000000"/>
                <a:cs typeface="Roboto" panose="02000000000000000000"/>
                <a:sym typeface="Roboto" panose="02000000000000000000"/>
              </a:rPr>
              <a:t>now your audience on a deeper level</a:t>
            </a:r>
            <a:r>
              <a:rPr lang="en-US" sz="2000" b="0" i="0" u="none" strike="noStrike" cap="none">
                <a:solidFill>
                  <a:schemeClr val="tx1"/>
                </a:solidFill>
                <a:latin typeface="Roboto" panose="02000000000000000000"/>
                <a:ea typeface="Roboto" panose="02000000000000000000"/>
                <a:cs typeface="Roboto" panose="02000000000000000000"/>
                <a:sym typeface="Roboto" panose="02000000000000000000"/>
              </a:rPr>
              <a:t>-take a survey and collect information-</a:t>
            </a:r>
            <a:r>
              <a:rPr lang="en-GB" sz="2000">
                <a:solidFill>
                  <a:schemeClr val="tx1"/>
                </a:solidFill>
                <a:latin typeface="Roboto" panose="02000000000000000000"/>
                <a:ea typeface="Roboto" panose="02000000000000000000"/>
                <a:cs typeface="Roboto" panose="02000000000000000000"/>
                <a:sym typeface="Roboto" panose="02000000000000000000"/>
              </a:rPr>
              <a:t>specific product or service-related questions</a:t>
            </a:r>
            <a:endParaRPr lang="en-GB" sz="2000" b="0" i="0" u="none" strike="noStrike" cap="none">
              <a:solidFill>
                <a:schemeClr val="tx1"/>
              </a:solidFill>
              <a:latin typeface="Roboto" panose="02000000000000000000"/>
              <a:ea typeface="Roboto" panose="02000000000000000000"/>
              <a:cs typeface="Roboto" panose="02000000000000000000"/>
              <a:sym typeface="Roboto" panose="02000000000000000000"/>
            </a:endParaRPr>
          </a:p>
        </p:txBody>
      </p:sp>
      <p:pic>
        <p:nvPicPr>
          <p:cNvPr id="145" name="Google Shape;145;g140781e0cf6_0_294"/>
          <p:cNvPicPr preferRelativeResize="0"/>
          <p:nvPr/>
        </p:nvPicPr>
        <p:blipFill rotWithShape="1">
          <a:blip r:embed="rId1"/>
          <a:srcRect/>
          <a:stretch>
            <a:fillRect/>
          </a:stretch>
        </p:blipFill>
        <p:spPr>
          <a:xfrm>
            <a:off x="882275" y="978750"/>
            <a:ext cx="3689725" cy="36897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49" name="Shape 149"/>
        <p:cNvGrpSpPr/>
        <p:nvPr/>
      </p:nvGrpSpPr>
      <p:grpSpPr>
        <a:xfrm>
          <a:off x="0" y="0"/>
          <a:ext cx="0" cy="0"/>
          <a:chOff x="0" y="0"/>
          <a:chExt cx="0" cy="0"/>
        </a:xfrm>
      </p:grpSpPr>
      <p:sp>
        <p:nvSpPr>
          <p:cNvPr id="150" name="Google Shape;150;g140781e0cf6_0_302"/>
          <p:cNvSpPr txBox="1"/>
          <p:nvPr/>
        </p:nvSpPr>
        <p:spPr>
          <a:xfrm>
            <a:off x="5564900" y="2404425"/>
            <a:ext cx="3396000" cy="979725"/>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700"/>
              </a:spcBef>
              <a:spcAft>
                <a:spcPts val="700"/>
              </a:spcAft>
              <a:buClr>
                <a:srgbClr val="000000"/>
              </a:buClr>
              <a:buSzPts val="2000"/>
              <a:buFont typeface="Arial" panose="020B0604020202020204"/>
              <a:buNone/>
            </a:pPr>
            <a:r>
              <a:rPr lang="en-GB" sz="2000" b="0" i="0" u="none" strike="noStrike" cap="none">
                <a:solidFill>
                  <a:schemeClr val="dk1"/>
                </a:solidFill>
                <a:latin typeface="Roboto" panose="02000000000000000000"/>
                <a:ea typeface="Roboto" panose="02000000000000000000"/>
                <a:cs typeface="Roboto" panose="02000000000000000000"/>
                <a:sym typeface="Roboto" panose="02000000000000000000"/>
              </a:rPr>
              <a:t>Look to previous successes among your audience.</a:t>
            </a:r>
            <a:endParaRPr sz="2000" b="0" i="0" u="none" strike="noStrike" cap="none">
              <a:solidFill>
                <a:schemeClr val="dk1"/>
              </a:solidFill>
              <a:latin typeface="Roboto" panose="02000000000000000000"/>
              <a:ea typeface="Roboto" panose="02000000000000000000"/>
              <a:cs typeface="Roboto" panose="02000000000000000000"/>
              <a:sym typeface="Roboto" panose="02000000000000000000"/>
            </a:endParaRPr>
          </a:p>
        </p:txBody>
      </p:sp>
      <p:pic>
        <p:nvPicPr>
          <p:cNvPr id="151" name="Google Shape;151;g140781e0cf6_0_302"/>
          <p:cNvPicPr preferRelativeResize="0"/>
          <p:nvPr/>
        </p:nvPicPr>
        <p:blipFill rotWithShape="1">
          <a:blip r:embed="rId1"/>
          <a:srcRect/>
          <a:stretch>
            <a:fillRect/>
          </a:stretch>
        </p:blipFill>
        <p:spPr>
          <a:xfrm>
            <a:off x="645581" y="770250"/>
            <a:ext cx="4468450" cy="32683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55" name="Shape 155"/>
        <p:cNvGrpSpPr/>
        <p:nvPr/>
      </p:nvGrpSpPr>
      <p:grpSpPr>
        <a:xfrm>
          <a:off x="0" y="0"/>
          <a:ext cx="0" cy="0"/>
          <a:chOff x="0" y="0"/>
          <a:chExt cx="0" cy="0"/>
        </a:xfrm>
      </p:grpSpPr>
      <p:sp>
        <p:nvSpPr>
          <p:cNvPr id="156" name="Google Shape;156;g140781e0cf6_0_311"/>
          <p:cNvSpPr txBox="1"/>
          <p:nvPr/>
        </p:nvSpPr>
        <p:spPr>
          <a:xfrm>
            <a:off x="3993515" y="829945"/>
            <a:ext cx="4286250" cy="4107180"/>
          </a:xfrm>
          <a:prstGeom prst="rect">
            <a:avLst/>
          </a:prstGeom>
          <a:noFill/>
          <a:ln>
            <a:noFill/>
          </a:ln>
        </p:spPr>
        <p:txBody>
          <a:bodyPr spcFirstLastPara="1" wrap="square" lIns="91425" tIns="91425" rIns="91425" bIns="91425" anchor="t" anchorCtr="0">
            <a:noAutofit/>
          </a:bodyPr>
          <a:lstStyle/>
          <a:p>
            <a:pPr marL="0" marR="0" lvl="0" indent="0" algn="l" rtl="0">
              <a:lnSpc>
                <a:spcPct val="142000"/>
              </a:lnSpc>
              <a:spcBef>
                <a:spcPts val="700"/>
              </a:spcBef>
              <a:spcAft>
                <a:spcPts val="700"/>
              </a:spcAft>
              <a:buClr>
                <a:srgbClr val="000000"/>
              </a:buClr>
              <a:buSzPts val="2000"/>
              <a:buFont typeface="Arial" panose="020B0604020202020204"/>
              <a:buNone/>
            </a:pPr>
            <a:r>
              <a:rPr lang="en-GB" sz="2000" b="0" i="0" u="none" strike="noStrike" cap="none">
                <a:solidFill>
                  <a:schemeClr val="dk1"/>
                </a:solidFill>
                <a:latin typeface="Roboto" panose="02000000000000000000"/>
                <a:ea typeface="Roboto" panose="02000000000000000000"/>
                <a:cs typeface="Roboto" panose="02000000000000000000"/>
                <a:sym typeface="Roboto" panose="02000000000000000000"/>
              </a:rPr>
              <a:t>Create buyer personas</a:t>
            </a:r>
            <a:endParaRPr lang="en-GB" sz="2000" b="0" i="0" u="none" strike="noStrike" cap="none">
              <a:solidFill>
                <a:schemeClr val="dk1"/>
              </a:solidFill>
              <a:latin typeface="Roboto" panose="02000000000000000000"/>
              <a:ea typeface="Roboto" panose="02000000000000000000"/>
              <a:cs typeface="Roboto" panose="02000000000000000000"/>
              <a:sym typeface="Roboto" panose="02000000000000000000"/>
            </a:endParaRPr>
          </a:p>
          <a:p>
            <a:pPr marL="0" marR="0" lvl="0" indent="0" algn="l" rtl="0">
              <a:lnSpc>
                <a:spcPct val="142000"/>
              </a:lnSpc>
              <a:spcBef>
                <a:spcPts val="700"/>
              </a:spcBef>
              <a:spcAft>
                <a:spcPts val="700"/>
              </a:spcAft>
              <a:buClr>
                <a:srgbClr val="000000"/>
              </a:buClr>
              <a:buSzPts val="2000"/>
              <a:buFont typeface="Arial" panose="020B0604020202020204"/>
              <a:buNone/>
            </a:pPr>
            <a:endParaRPr lang="en-GB" sz="2000" b="0" i="0" u="none" strike="noStrike" cap="none">
              <a:solidFill>
                <a:schemeClr val="dk1"/>
              </a:solidFill>
              <a:latin typeface="Roboto" panose="02000000000000000000"/>
              <a:ea typeface="Roboto" panose="02000000000000000000"/>
              <a:cs typeface="Roboto" panose="02000000000000000000"/>
              <a:sym typeface="Roboto" panose="02000000000000000000"/>
            </a:endParaRPr>
          </a:p>
          <a:p>
            <a:pPr marL="0" marR="0" lvl="0" indent="0" algn="l" rtl="0">
              <a:lnSpc>
                <a:spcPct val="142000"/>
              </a:lnSpc>
              <a:spcBef>
                <a:spcPts val="700"/>
              </a:spcBef>
              <a:spcAft>
                <a:spcPts val="700"/>
              </a:spcAft>
              <a:buClr>
                <a:srgbClr val="000000"/>
              </a:buClr>
              <a:buSzPts val="2000"/>
              <a:buFont typeface="Arial" panose="020B0604020202020204"/>
              <a:buNone/>
            </a:pPr>
            <a:endParaRPr lang="en-GB" sz="2000" b="0" i="0" u="none" strike="noStrike" cap="none">
              <a:solidFill>
                <a:schemeClr val="dk1"/>
              </a:solidFill>
              <a:latin typeface="Roboto" panose="02000000000000000000"/>
              <a:ea typeface="Roboto" panose="02000000000000000000"/>
              <a:cs typeface="Roboto" panose="02000000000000000000"/>
              <a:sym typeface="Roboto" panose="02000000000000000000"/>
            </a:endParaRPr>
          </a:p>
          <a:p>
            <a:pPr marL="0" marR="0" lvl="0" indent="0" algn="l" rtl="0">
              <a:lnSpc>
                <a:spcPct val="142000"/>
              </a:lnSpc>
              <a:spcBef>
                <a:spcPts val="700"/>
              </a:spcBef>
              <a:spcAft>
                <a:spcPts val="700"/>
              </a:spcAft>
              <a:buClr>
                <a:srgbClr val="000000"/>
              </a:buClr>
              <a:buSzPts val="2000"/>
              <a:buFont typeface="Arial" panose="020B0604020202020204"/>
              <a:buNone/>
            </a:pPr>
            <a:r>
              <a:rPr lang="en-US" altLang="en-GB" sz="1200">
                <a:solidFill>
                  <a:schemeClr val="tx1"/>
                </a:solidFill>
                <a:latin typeface="Roboto" panose="02000000000000000000"/>
                <a:ea typeface="Roboto" panose="02000000000000000000"/>
                <a:cs typeface="Roboto" panose="02000000000000000000"/>
                <a:sym typeface="Roboto" panose="02000000000000000000"/>
              </a:rPr>
              <a:t>Yo</a:t>
            </a:r>
            <a:r>
              <a:rPr lang="en-GB" sz="1200">
                <a:solidFill>
                  <a:schemeClr val="tx1"/>
                </a:solidFill>
                <a:latin typeface="Roboto" panose="02000000000000000000"/>
                <a:ea typeface="Roboto" panose="02000000000000000000"/>
                <a:cs typeface="Roboto" panose="02000000000000000000"/>
                <a:sym typeface="Roboto" panose="02000000000000000000"/>
              </a:rPr>
              <a:t>u’ll be able to understand the needs and wants of your audience and customers. They’ll guide your product or service development and allow you to market to your specific audience more effectively.</a:t>
            </a:r>
            <a:endParaRPr sz="1200" b="0" i="0" u="none" strike="noStrike" cap="none">
              <a:solidFill>
                <a:schemeClr val="tx1"/>
              </a:solidFill>
              <a:latin typeface="Roboto" panose="02000000000000000000"/>
              <a:ea typeface="Roboto" panose="02000000000000000000"/>
              <a:cs typeface="Roboto" panose="02000000000000000000"/>
              <a:sym typeface="Roboto" panose="02000000000000000000"/>
            </a:endParaRPr>
          </a:p>
          <a:p>
            <a:pPr marL="0" marR="0" lvl="0" indent="0" algn="l" rtl="0">
              <a:lnSpc>
                <a:spcPct val="142000"/>
              </a:lnSpc>
              <a:spcBef>
                <a:spcPts val="700"/>
              </a:spcBef>
              <a:spcAft>
                <a:spcPts val="700"/>
              </a:spcAft>
              <a:buClr>
                <a:srgbClr val="000000"/>
              </a:buClr>
              <a:buSzPts val="2000"/>
              <a:buFont typeface="Arial" panose="020B0604020202020204"/>
              <a:buNone/>
            </a:pPr>
            <a:endParaRPr sz="2000" b="0" i="0" u="none" strike="noStrike" cap="none">
              <a:solidFill>
                <a:schemeClr val="dk1"/>
              </a:solidFill>
              <a:latin typeface="Roboto" panose="02000000000000000000"/>
              <a:ea typeface="Roboto" panose="02000000000000000000"/>
              <a:cs typeface="Roboto" panose="02000000000000000000"/>
              <a:sym typeface="Roboto" panose="02000000000000000000"/>
            </a:endParaRPr>
          </a:p>
          <a:p>
            <a:pPr marL="0" marR="0" lvl="0" indent="0" algn="l" rtl="0">
              <a:lnSpc>
                <a:spcPct val="142000"/>
              </a:lnSpc>
              <a:spcBef>
                <a:spcPts val="700"/>
              </a:spcBef>
              <a:spcAft>
                <a:spcPts val="700"/>
              </a:spcAft>
              <a:buClr>
                <a:srgbClr val="000000"/>
              </a:buClr>
              <a:buSzPts val="2000"/>
              <a:buFont typeface="Arial" panose="020B0604020202020204"/>
              <a:buNone/>
            </a:pPr>
            <a:endParaRPr sz="2000" b="0" i="0" u="none" strike="noStrike" cap="none">
              <a:solidFill>
                <a:schemeClr val="dk1"/>
              </a:solidFill>
              <a:latin typeface="Roboto" panose="02000000000000000000"/>
              <a:ea typeface="Roboto" panose="02000000000000000000"/>
              <a:cs typeface="Roboto" panose="02000000000000000000"/>
              <a:sym typeface="Roboto" panose="02000000000000000000"/>
            </a:endParaRPr>
          </a:p>
        </p:txBody>
      </p:sp>
      <p:pic>
        <p:nvPicPr>
          <p:cNvPr id="157" name="Google Shape;157;g140781e0cf6_0_311"/>
          <p:cNvPicPr preferRelativeResize="0"/>
          <p:nvPr/>
        </p:nvPicPr>
        <p:blipFill rotWithShape="1">
          <a:blip r:embed="rId1"/>
          <a:srcRect/>
          <a:stretch>
            <a:fillRect/>
          </a:stretch>
        </p:blipFill>
        <p:spPr>
          <a:xfrm>
            <a:off x="152400" y="1152525"/>
            <a:ext cx="3841115" cy="291211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61" name="Shape 161"/>
        <p:cNvGrpSpPr/>
        <p:nvPr/>
      </p:nvGrpSpPr>
      <p:grpSpPr>
        <a:xfrm>
          <a:off x="0" y="0"/>
          <a:ext cx="0" cy="0"/>
          <a:chOff x="0" y="0"/>
          <a:chExt cx="0" cy="0"/>
        </a:xfrm>
      </p:grpSpPr>
      <p:sp>
        <p:nvSpPr>
          <p:cNvPr id="162" name="Google Shape;162;g140781e0cf6_0_320"/>
          <p:cNvSpPr txBox="1"/>
          <p:nvPr/>
        </p:nvSpPr>
        <p:spPr>
          <a:xfrm>
            <a:off x="5564900" y="2379625"/>
            <a:ext cx="3433200" cy="1287502"/>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700"/>
              </a:spcBef>
              <a:spcAft>
                <a:spcPts val="700"/>
              </a:spcAft>
              <a:buClr>
                <a:srgbClr val="000000"/>
              </a:buClr>
              <a:buSzPts val="2000"/>
              <a:buFont typeface="Arial" panose="020B0604020202020204"/>
              <a:buNone/>
            </a:pPr>
            <a:r>
              <a:rPr lang="en-GB" sz="2000" b="0" i="0" u="none" strike="noStrike" cap="none">
                <a:solidFill>
                  <a:schemeClr val="dk1"/>
                </a:solidFill>
                <a:latin typeface="Roboto" panose="02000000000000000000"/>
                <a:ea typeface="Roboto" panose="02000000000000000000"/>
                <a:cs typeface="Roboto" panose="02000000000000000000"/>
                <a:sym typeface="Roboto" panose="02000000000000000000"/>
              </a:rPr>
              <a:t>Monitor audience feedback, comments, and engagements.</a:t>
            </a:r>
            <a:endParaRPr sz="2000" b="0" i="0" u="none" strike="noStrike" cap="none">
              <a:solidFill>
                <a:schemeClr val="dk1"/>
              </a:solidFill>
              <a:latin typeface="Roboto" panose="02000000000000000000"/>
              <a:ea typeface="Roboto" panose="02000000000000000000"/>
              <a:cs typeface="Roboto" panose="02000000000000000000"/>
              <a:sym typeface="Roboto" panose="02000000000000000000"/>
            </a:endParaRPr>
          </a:p>
        </p:txBody>
      </p:sp>
      <p:pic>
        <p:nvPicPr>
          <p:cNvPr id="163" name="Google Shape;163;g140781e0cf6_0_320"/>
          <p:cNvPicPr preferRelativeResize="0"/>
          <p:nvPr/>
        </p:nvPicPr>
        <p:blipFill rotWithShape="1">
          <a:blip r:embed="rId1"/>
          <a:srcRect/>
          <a:stretch>
            <a:fillRect/>
          </a:stretch>
        </p:blipFill>
        <p:spPr>
          <a:xfrm>
            <a:off x="877228" y="606108"/>
            <a:ext cx="4397459" cy="372545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67" name="Shape 167"/>
        <p:cNvGrpSpPr/>
        <p:nvPr/>
      </p:nvGrpSpPr>
      <p:grpSpPr>
        <a:xfrm>
          <a:off x="0" y="0"/>
          <a:ext cx="0" cy="0"/>
          <a:chOff x="0" y="0"/>
          <a:chExt cx="0" cy="0"/>
        </a:xfrm>
      </p:grpSpPr>
      <p:sp>
        <p:nvSpPr>
          <p:cNvPr id="168" name="Google Shape;168;g140781e0cf6_0_329"/>
          <p:cNvSpPr txBox="1"/>
          <p:nvPr/>
        </p:nvSpPr>
        <p:spPr>
          <a:xfrm>
            <a:off x="5738425" y="2353375"/>
            <a:ext cx="3247200" cy="1287502"/>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700"/>
              </a:spcBef>
              <a:spcAft>
                <a:spcPts val="700"/>
              </a:spcAft>
              <a:buClr>
                <a:srgbClr val="000000"/>
              </a:buClr>
              <a:buSzPts val="2000"/>
              <a:buFont typeface="Arial" panose="020B0604020202020204"/>
              <a:buNone/>
            </a:pPr>
            <a:r>
              <a:rPr lang="en-GB" sz="2000" b="0" i="0" u="none" strike="noStrike" cap="none">
                <a:solidFill>
                  <a:schemeClr val="dk1"/>
                </a:solidFill>
                <a:latin typeface="Roboto" panose="02000000000000000000"/>
                <a:ea typeface="Roboto" panose="02000000000000000000"/>
                <a:cs typeface="Roboto" panose="02000000000000000000"/>
                <a:sym typeface="Roboto" panose="02000000000000000000"/>
              </a:rPr>
              <a:t>Experiment with content and updates to your products and services.</a:t>
            </a:r>
            <a:endParaRPr sz="2000" b="0" i="0" u="none" strike="noStrike" cap="none">
              <a:solidFill>
                <a:schemeClr val="dk1"/>
              </a:solidFill>
              <a:latin typeface="Roboto" panose="02000000000000000000"/>
              <a:ea typeface="Roboto" panose="02000000000000000000"/>
              <a:cs typeface="Roboto" panose="02000000000000000000"/>
              <a:sym typeface="Roboto" panose="02000000000000000000"/>
            </a:endParaRPr>
          </a:p>
        </p:txBody>
      </p:sp>
      <p:pic>
        <p:nvPicPr>
          <p:cNvPr id="169" name="Google Shape;169;g140781e0cf6_0_329"/>
          <p:cNvPicPr preferRelativeResize="0"/>
          <p:nvPr/>
        </p:nvPicPr>
        <p:blipFill rotWithShape="1">
          <a:blip r:embed="rId1"/>
          <a:srcRect/>
          <a:stretch>
            <a:fillRect/>
          </a:stretch>
        </p:blipFill>
        <p:spPr>
          <a:xfrm>
            <a:off x="329599" y="758740"/>
            <a:ext cx="5408826" cy="350944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73" name="Shape 173"/>
        <p:cNvGrpSpPr/>
        <p:nvPr/>
      </p:nvGrpSpPr>
      <p:grpSpPr>
        <a:xfrm>
          <a:off x="0" y="0"/>
          <a:ext cx="0" cy="0"/>
          <a:chOff x="0" y="0"/>
          <a:chExt cx="0" cy="0"/>
        </a:xfrm>
      </p:grpSpPr>
      <p:sp>
        <p:nvSpPr>
          <p:cNvPr id="174" name="Google Shape;174;p3"/>
          <p:cNvSpPr/>
          <p:nvPr/>
        </p:nvSpPr>
        <p:spPr>
          <a:xfrm>
            <a:off x="555120" y="915840"/>
            <a:ext cx="7544880"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1200" b="0" i="0" u="none" strike="noStrike" cap="none">
              <a:solidFill>
                <a:srgbClr val="000000"/>
              </a:solidFill>
              <a:latin typeface="Roboto" panose="02000000000000000000"/>
              <a:ea typeface="Roboto" panose="02000000000000000000"/>
              <a:cs typeface="Roboto" panose="02000000000000000000"/>
              <a:sym typeface="Roboto" panose="02000000000000000000"/>
            </a:endParaRPr>
          </a:p>
          <a:p>
            <a:pPr marL="0" marR="0" lvl="0" indent="0" algn="l" rtl="0">
              <a:lnSpc>
                <a:spcPct val="100000"/>
              </a:lnSpc>
              <a:spcBef>
                <a:spcPts val="0"/>
              </a:spcBef>
              <a:spcAft>
                <a:spcPts val="0"/>
              </a:spcAft>
              <a:buNone/>
            </a:pPr>
            <a:endParaRPr sz="1200" b="0" i="0" u="none" strike="noStrike" cap="none">
              <a:solidFill>
                <a:srgbClr val="000000"/>
              </a:solidFill>
              <a:latin typeface="Roboto" panose="02000000000000000000"/>
              <a:ea typeface="Roboto" panose="02000000000000000000"/>
              <a:cs typeface="Roboto" panose="02000000000000000000"/>
              <a:sym typeface="Roboto" panose="02000000000000000000"/>
            </a:endParaRPr>
          </a:p>
          <a:p>
            <a:pPr marL="0" marR="0" lvl="0" indent="0" algn="l" rtl="0">
              <a:lnSpc>
                <a:spcPct val="100000"/>
              </a:lnSpc>
              <a:spcBef>
                <a:spcPts val="0"/>
              </a:spcBef>
              <a:spcAft>
                <a:spcPts val="0"/>
              </a:spcAft>
              <a:buNone/>
            </a:pPr>
            <a:endParaRPr sz="1200" b="0" i="0" u="none" strike="noStrike" cap="none">
              <a:solidFill>
                <a:srgbClr val="000000"/>
              </a:solidFill>
              <a:latin typeface="Roboto" panose="02000000000000000000"/>
              <a:ea typeface="Roboto" panose="02000000000000000000"/>
              <a:cs typeface="Roboto" panose="02000000000000000000"/>
              <a:sym typeface="Roboto" panose="02000000000000000000"/>
            </a:endParaRPr>
          </a:p>
          <a:p>
            <a:pPr marL="0" marR="0" lvl="0" indent="0" algn="l" rtl="0">
              <a:lnSpc>
                <a:spcPct val="100000"/>
              </a:lnSpc>
              <a:spcBef>
                <a:spcPts val="0"/>
              </a:spcBef>
              <a:spcAft>
                <a:spcPts val="0"/>
              </a:spcAft>
              <a:buNone/>
            </a:pPr>
            <a:endParaRPr sz="1200" b="0" i="0" u="none" strike="noStrike" cap="none">
              <a:solidFill>
                <a:srgbClr val="000000"/>
              </a:solidFill>
              <a:latin typeface="Roboto" panose="02000000000000000000"/>
              <a:ea typeface="Roboto" panose="02000000000000000000"/>
              <a:cs typeface="Roboto" panose="02000000000000000000"/>
              <a:sym typeface="Roboto" panose="02000000000000000000"/>
            </a:endParaRPr>
          </a:p>
        </p:txBody>
      </p:sp>
      <p:pic>
        <p:nvPicPr>
          <p:cNvPr id="175" name="Google Shape;175;p3"/>
          <p:cNvPicPr preferRelativeResize="0"/>
          <p:nvPr/>
        </p:nvPicPr>
        <p:blipFill rotWithShape="1">
          <a:blip r:embed="rId1"/>
          <a:srcRect/>
          <a:stretch>
            <a:fillRect/>
          </a:stretch>
        </p:blipFill>
        <p:spPr>
          <a:xfrm>
            <a:off x="2799160" y="913210"/>
            <a:ext cx="2855119" cy="2888456"/>
          </a:xfrm>
          <a:prstGeom prst="rect">
            <a:avLst/>
          </a:prstGeom>
          <a:noFill/>
          <a:ln>
            <a:noFill/>
          </a:ln>
        </p:spPr>
      </p:pic>
      <p:sp>
        <p:nvSpPr>
          <p:cNvPr id="176" name="Google Shape;176;p3"/>
          <p:cNvSpPr/>
          <p:nvPr/>
        </p:nvSpPr>
        <p:spPr>
          <a:xfrm>
            <a:off x="1634729" y="4055269"/>
            <a:ext cx="5183981" cy="284560"/>
          </a:xfrm>
          <a:prstGeom prst="rect">
            <a:avLst/>
          </a:prstGeom>
          <a:noFill/>
          <a:ln>
            <a:noFill/>
          </a:ln>
        </p:spPr>
        <p:txBody>
          <a:bodyPr spcFirstLastPara="1" wrap="square" lIns="81625" tIns="82925" rIns="81625" bIns="82925" anchor="ctr" anchorCtr="0">
            <a:noAutofit/>
          </a:bodyPr>
          <a:lstStyle/>
          <a:p>
            <a:pPr marL="0" marR="0" lvl="0" indent="0" algn="ctr" rtl="0">
              <a:lnSpc>
                <a:spcPct val="100000"/>
              </a:lnSpc>
              <a:spcBef>
                <a:spcPts val="0"/>
              </a:spcBef>
              <a:spcAft>
                <a:spcPts val="0"/>
              </a:spcAft>
              <a:buClr>
                <a:srgbClr val="000000"/>
              </a:buClr>
              <a:buSzPts val="1200"/>
              <a:buFont typeface="Arial" panose="020B0604020202020204"/>
              <a:buNone/>
            </a:pPr>
            <a:r>
              <a:rPr lang="en-GB" sz="1200" b="0" i="0" u="sng" strike="noStrike" cap="none">
                <a:solidFill>
                  <a:srgbClr val="666666"/>
                </a:solidFill>
                <a:latin typeface="Roboto" panose="02000000000000000000"/>
                <a:ea typeface="Roboto" panose="02000000000000000000"/>
                <a:cs typeface="Roboto" panose="02000000000000000000"/>
                <a:sym typeface="Roboto" panose="02000000000000000000"/>
                <a:hlinkClick r:id="rId2"/>
              </a:rPr>
              <a:t>https://learn.codemithra.com</a:t>
            </a:r>
            <a:endParaRPr sz="1200" b="0" i="0" u="none" strike="noStrike" cap="none">
              <a:solidFill>
                <a:srgbClr val="666666"/>
              </a:solidFill>
              <a:latin typeface="Roboto" panose="02000000000000000000"/>
              <a:ea typeface="Roboto" panose="02000000000000000000"/>
              <a:cs typeface="Roboto" panose="02000000000000000000"/>
              <a:sym typeface="Roboto" panose="02000000000000000000"/>
            </a:endParaRPr>
          </a:p>
          <a:p>
            <a:pPr marL="0" marR="0" lvl="0" indent="0" algn="ctr" rtl="0">
              <a:lnSpc>
                <a:spcPct val="100000"/>
              </a:lnSpc>
              <a:spcBef>
                <a:spcPts val="0"/>
              </a:spcBef>
              <a:spcAft>
                <a:spcPts val="0"/>
              </a:spcAft>
              <a:buClr>
                <a:srgbClr val="000000"/>
              </a:buClr>
              <a:buSzPts val="1200"/>
              <a:buFont typeface="Arial" panose="020B0604020202020204"/>
              <a:buNone/>
            </a:pPr>
            <a:endParaRPr sz="1200" b="0" i="0" u="none" strike="noStrike" cap="none">
              <a:solidFill>
                <a:srgbClr val="000000"/>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80" name="Shape 180"/>
        <p:cNvGrpSpPr/>
        <p:nvPr/>
      </p:nvGrpSpPr>
      <p:grpSpPr>
        <a:xfrm>
          <a:off x="0" y="0"/>
          <a:ext cx="0" cy="0"/>
          <a:chOff x="0" y="0"/>
          <a:chExt cx="0" cy="0"/>
        </a:xfrm>
      </p:grpSpPr>
      <p:sp>
        <p:nvSpPr>
          <p:cNvPr id="181" name="Google Shape;181;p4"/>
          <p:cNvSpPr txBox="1"/>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p>
            <a:pPr marL="0" lvl="0" indent="0" algn="ctr" rtl="0">
              <a:lnSpc>
                <a:spcPct val="100000"/>
              </a:lnSpc>
              <a:spcBef>
                <a:spcPts val="0"/>
              </a:spcBef>
              <a:spcAft>
                <a:spcPts val="0"/>
              </a:spcAft>
              <a:buSzPts val="5200"/>
              <a:buNone/>
            </a:pPr>
          </a:p>
        </p:txBody>
      </p:sp>
      <p:sp>
        <p:nvSpPr>
          <p:cNvPr id="182" name="Google Shape;182;p4"/>
          <p:cNvSpPr txBox="1"/>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p>
            <a:pPr marL="457200" lvl="0" indent="-342900" algn="ctr" rtl="0">
              <a:lnSpc>
                <a:spcPct val="100000"/>
              </a:lnSpc>
              <a:spcBef>
                <a:spcPts val="0"/>
              </a:spcBef>
              <a:spcAft>
                <a:spcPts val="0"/>
              </a:spcAft>
              <a:buSzPts val="2800"/>
              <a:buNone/>
            </a:pPr>
          </a:p>
        </p:txBody>
      </p:sp>
      <p:pic>
        <p:nvPicPr>
          <p:cNvPr id="183" name="Google Shape;183;p4"/>
          <p:cNvPicPr preferRelativeResize="0"/>
          <p:nvPr/>
        </p:nvPicPr>
        <p:blipFill rotWithShape="1">
          <a:blip r:embed="rId1"/>
          <a:srcRect/>
          <a:stretch>
            <a:fillRect/>
          </a:stretch>
        </p:blipFill>
        <p:spPr>
          <a:xfrm>
            <a:off x="1" y="1"/>
            <a:ext cx="9144003" cy="5143501"/>
          </a:xfrm>
          <a:prstGeom prst="rect">
            <a:avLst/>
          </a:prstGeom>
          <a:noFill/>
          <a:ln>
            <a:noFill/>
          </a:ln>
        </p:spPr>
      </p:pic>
      <p:sp>
        <p:nvSpPr>
          <p:cNvPr id="184" name="Google Shape;184;p4"/>
          <p:cNvSpPr txBox="1"/>
          <p:nvPr/>
        </p:nvSpPr>
        <p:spPr>
          <a:xfrm>
            <a:off x="3141000" y="2194650"/>
            <a:ext cx="2862000" cy="754022"/>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GB" sz="3700" b="0" i="0" u="none" strike="noStrike" cap="none">
                <a:solidFill>
                  <a:schemeClr val="lt1"/>
                </a:solidFill>
                <a:latin typeface="Roboto" panose="02000000000000000000"/>
                <a:ea typeface="Roboto" panose="02000000000000000000"/>
                <a:cs typeface="Roboto" panose="02000000000000000000"/>
                <a:sym typeface="Roboto" panose="02000000000000000000"/>
              </a:rPr>
              <a:t>THANK YOU</a:t>
            </a:r>
            <a:endParaRPr sz="3700" b="0"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pic>
        <p:nvPicPr>
          <p:cNvPr id="185" name="Google Shape;185;p4"/>
          <p:cNvPicPr preferRelativeResize="0"/>
          <p:nvPr/>
        </p:nvPicPr>
        <p:blipFill rotWithShape="1">
          <a:blip r:embed="rId2"/>
          <a:srcRect/>
          <a:stretch>
            <a:fillRect/>
          </a:stretch>
        </p:blipFill>
        <p:spPr>
          <a:xfrm>
            <a:off x="1752016" y="4591075"/>
            <a:ext cx="338156" cy="338150"/>
          </a:xfrm>
          <a:prstGeom prst="rect">
            <a:avLst/>
          </a:prstGeom>
          <a:noFill/>
          <a:ln>
            <a:noFill/>
          </a:ln>
        </p:spPr>
      </p:pic>
      <p:pic>
        <p:nvPicPr>
          <p:cNvPr id="186" name="Google Shape;186;p4"/>
          <p:cNvPicPr preferRelativeResize="0"/>
          <p:nvPr/>
        </p:nvPicPr>
        <p:blipFill rotWithShape="1">
          <a:blip r:embed="rId3"/>
          <a:srcRect/>
          <a:stretch>
            <a:fillRect/>
          </a:stretch>
        </p:blipFill>
        <p:spPr>
          <a:xfrm>
            <a:off x="3272650" y="4591075"/>
            <a:ext cx="338156" cy="338150"/>
          </a:xfrm>
          <a:prstGeom prst="rect">
            <a:avLst/>
          </a:prstGeom>
          <a:noFill/>
          <a:ln>
            <a:noFill/>
          </a:ln>
        </p:spPr>
      </p:pic>
      <p:sp>
        <p:nvSpPr>
          <p:cNvPr id="187" name="Google Shape;187;p4"/>
          <p:cNvSpPr txBox="1"/>
          <p:nvPr/>
        </p:nvSpPr>
        <p:spPr>
          <a:xfrm>
            <a:off x="1980750" y="4590801"/>
            <a:ext cx="1187100" cy="3385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GB" sz="1000" b="0" i="0" u="none" strike="noStrike" cap="none">
                <a:solidFill>
                  <a:schemeClr val="lt1"/>
                </a:solidFill>
                <a:latin typeface="Roboto" panose="02000000000000000000"/>
                <a:ea typeface="Roboto" panose="02000000000000000000"/>
                <a:cs typeface="Roboto" panose="02000000000000000000"/>
                <a:sym typeface="Roboto" panose="02000000000000000000"/>
              </a:rPr>
              <a:t>+91 78150 95095</a:t>
            </a:r>
            <a:endParaRPr sz="1000" b="0"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cxnSp>
        <p:nvCxnSpPr>
          <p:cNvPr id="188" name="Google Shape;188;p4"/>
          <p:cNvCxnSpPr/>
          <p:nvPr/>
        </p:nvCxnSpPr>
        <p:spPr>
          <a:xfrm rot="10800000">
            <a:off x="3220250" y="4619675"/>
            <a:ext cx="0" cy="300000"/>
          </a:xfrm>
          <a:prstGeom prst="straightConnector1">
            <a:avLst/>
          </a:prstGeom>
          <a:noFill/>
          <a:ln w="9525" cap="flat" cmpd="sng">
            <a:solidFill>
              <a:schemeClr val="lt1"/>
            </a:solidFill>
            <a:prstDash val="solid"/>
            <a:round/>
            <a:headEnd type="none" w="sm" len="sm"/>
            <a:tailEnd type="none" w="sm" len="sm"/>
          </a:ln>
        </p:spPr>
      </p:cxnSp>
      <p:sp>
        <p:nvSpPr>
          <p:cNvPr id="189" name="Google Shape;189;p4"/>
          <p:cNvSpPr txBox="1"/>
          <p:nvPr/>
        </p:nvSpPr>
        <p:spPr>
          <a:xfrm>
            <a:off x="3519050" y="4590801"/>
            <a:ext cx="1934700" cy="3385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GB" sz="1000" b="0" i="0" u="none" strike="noStrike" cap="none">
                <a:solidFill>
                  <a:schemeClr val="lt1"/>
                </a:solidFill>
                <a:latin typeface="Roboto" panose="02000000000000000000"/>
                <a:ea typeface="Roboto" panose="02000000000000000000"/>
                <a:cs typeface="Roboto" panose="02000000000000000000"/>
                <a:sym typeface="Roboto" panose="02000000000000000000"/>
              </a:rPr>
              <a:t>codemithra@ethnus.com</a:t>
            </a:r>
            <a:endParaRPr sz="1000" b="0"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pic>
        <p:nvPicPr>
          <p:cNvPr id="190" name="Google Shape;190;p4"/>
          <p:cNvPicPr preferRelativeResize="0"/>
          <p:nvPr/>
        </p:nvPicPr>
        <p:blipFill rotWithShape="1">
          <a:blip r:embed="rId4"/>
          <a:srcRect/>
          <a:stretch>
            <a:fillRect/>
          </a:stretch>
        </p:blipFill>
        <p:spPr>
          <a:xfrm>
            <a:off x="5223771" y="4591063"/>
            <a:ext cx="338156" cy="338150"/>
          </a:xfrm>
          <a:prstGeom prst="rect">
            <a:avLst/>
          </a:prstGeom>
          <a:noFill/>
          <a:ln>
            <a:noFill/>
          </a:ln>
        </p:spPr>
      </p:pic>
      <p:sp>
        <p:nvSpPr>
          <p:cNvPr id="191" name="Google Shape;191;p4"/>
          <p:cNvSpPr txBox="1"/>
          <p:nvPr/>
        </p:nvSpPr>
        <p:spPr>
          <a:xfrm>
            <a:off x="5457275" y="4590801"/>
            <a:ext cx="1934700" cy="338524"/>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GB" sz="1000" b="0" i="0" u="none" strike="noStrike" cap="none">
                <a:solidFill>
                  <a:schemeClr val="lt1"/>
                </a:solidFill>
                <a:latin typeface="Roboto" panose="02000000000000000000"/>
                <a:ea typeface="Roboto" panose="02000000000000000000"/>
                <a:cs typeface="Roboto" panose="02000000000000000000"/>
                <a:sym typeface="Roboto" panose="02000000000000000000"/>
              </a:rPr>
              <a:t>www.codemithra.com</a:t>
            </a:r>
            <a:endParaRPr sz="1000" b="0"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cxnSp>
        <p:nvCxnSpPr>
          <p:cNvPr id="192" name="Google Shape;192;p4"/>
          <p:cNvCxnSpPr/>
          <p:nvPr/>
        </p:nvCxnSpPr>
        <p:spPr>
          <a:xfrm rot="10800000">
            <a:off x="5166625" y="4610150"/>
            <a:ext cx="0" cy="300000"/>
          </a:xfrm>
          <a:prstGeom prst="straightConnector1">
            <a:avLst/>
          </a:prstGeom>
          <a:noFill/>
          <a:ln w="9525" cap="flat" cmpd="sng">
            <a:solidFill>
              <a:schemeClr val="lt1"/>
            </a:solidFill>
            <a:prstDash val="solid"/>
            <a:round/>
            <a:headEnd type="none" w="sm" len="sm"/>
            <a:tailEnd type="none" w="sm" len="sm"/>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05" name="Shape 105"/>
        <p:cNvGrpSpPr/>
        <p:nvPr/>
      </p:nvGrpSpPr>
      <p:grpSpPr>
        <a:xfrm>
          <a:off x="0" y="0"/>
          <a:ext cx="0" cy="0"/>
          <a:chOff x="0" y="0"/>
          <a:chExt cx="0" cy="0"/>
        </a:xfrm>
      </p:grpSpPr>
      <p:sp>
        <p:nvSpPr>
          <p:cNvPr id="106" name="Google Shape;106;p2"/>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100000"/>
              </a:lnSpc>
              <a:spcBef>
                <a:spcPts val="0"/>
              </a:spcBef>
              <a:spcAft>
                <a:spcPts val="0"/>
              </a:spcAft>
              <a:buSzPct val="111000"/>
              <a:buNone/>
            </a:pPr>
          </a:p>
        </p:txBody>
      </p:sp>
      <p:sp>
        <p:nvSpPr>
          <p:cNvPr id="107" name="Google Shape;107;p2"/>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p>
            <a:pPr marL="0" lvl="0" indent="0" algn="l" rtl="0">
              <a:lnSpc>
                <a:spcPct val="115000"/>
              </a:lnSpc>
              <a:spcBef>
                <a:spcPts val="0"/>
              </a:spcBef>
              <a:spcAft>
                <a:spcPts val="1200"/>
              </a:spcAft>
              <a:buSzPts val="1800"/>
              <a:buNone/>
            </a:pPr>
          </a:p>
        </p:txBody>
      </p:sp>
      <p:pic>
        <p:nvPicPr>
          <p:cNvPr id="108" name="Google Shape;108;p2"/>
          <p:cNvPicPr preferRelativeResize="0"/>
          <p:nvPr/>
        </p:nvPicPr>
        <p:blipFill rotWithShape="1">
          <a:blip r:embed="rId1"/>
          <a:srcRect/>
          <a:stretch>
            <a:fillRect/>
          </a:stretch>
        </p:blipFill>
        <p:spPr>
          <a:xfrm>
            <a:off x="2" y="4"/>
            <a:ext cx="9144003" cy="5143501"/>
          </a:xfrm>
          <a:prstGeom prst="rect">
            <a:avLst/>
          </a:prstGeom>
          <a:noFill/>
          <a:ln>
            <a:noFill/>
          </a:ln>
        </p:spPr>
      </p:pic>
      <p:sp>
        <p:nvSpPr>
          <p:cNvPr id="109" name="Google Shape;109;p2"/>
          <p:cNvSpPr txBox="1"/>
          <p:nvPr/>
        </p:nvSpPr>
        <p:spPr>
          <a:xfrm>
            <a:off x="158264" y="1209935"/>
            <a:ext cx="4690800" cy="2416500"/>
          </a:xfrm>
          <a:prstGeom prst="rect">
            <a:avLst/>
          </a:prstGeom>
          <a:noFill/>
          <a:ln>
            <a:noFill/>
          </a:ln>
        </p:spPr>
        <p:txBody>
          <a:bodyPr spcFirstLastPara="1" wrap="square" lIns="91425" tIns="91425" rIns="91425" bIns="91425" anchor="t" anchorCtr="0">
            <a:spAutoFit/>
          </a:bodyPr>
          <a:lstStyle/>
          <a:p>
            <a:pPr marL="12700" lvl="0" indent="0" algn="ctr" rtl="0">
              <a:lnSpc>
                <a:spcPct val="115000"/>
              </a:lnSpc>
              <a:spcBef>
                <a:spcPts val="0"/>
              </a:spcBef>
              <a:spcAft>
                <a:spcPts val="0"/>
              </a:spcAft>
              <a:buClr>
                <a:schemeClr val="dk1"/>
              </a:buClr>
              <a:buSzPts val="1100"/>
              <a:buFont typeface="Arial" panose="020B0604020202020204"/>
              <a:buNone/>
            </a:pPr>
            <a:r>
              <a:rPr lang="en-GB" sz="2000" b="1">
                <a:solidFill>
                  <a:srgbClr val="FFFFFF"/>
                </a:solidFill>
                <a:latin typeface="Roboto" panose="02000000000000000000"/>
                <a:ea typeface="Roboto" panose="02000000000000000000"/>
                <a:cs typeface="Roboto" panose="02000000000000000000"/>
                <a:sym typeface="Roboto" panose="02000000000000000000"/>
              </a:rPr>
              <a:t>BUSINESS ETIQUETTE - GET TO THE POINT –SUMMARIZE YOUR SUBJECT IN THE FIRST PARAGRAPH, BODY – MAKE IT RELEVANT TO YOUR AUDIENCE</a:t>
            </a:r>
            <a:endParaRPr sz="2000" b="1">
              <a:solidFill>
                <a:srgbClr val="FFFFFF"/>
              </a:solidFill>
              <a:latin typeface="Roboto" panose="02000000000000000000"/>
              <a:ea typeface="Roboto" panose="02000000000000000000"/>
              <a:cs typeface="Roboto" panose="02000000000000000000"/>
              <a:sym typeface="Roboto" panose="02000000000000000000"/>
            </a:endParaRPr>
          </a:p>
          <a:p>
            <a:pPr marL="0" marR="0" lvl="0" indent="0" algn="ctr" rtl="0">
              <a:lnSpc>
                <a:spcPct val="115000"/>
              </a:lnSpc>
              <a:spcBef>
                <a:spcPts val="0"/>
              </a:spcBef>
              <a:spcAft>
                <a:spcPts val="0"/>
              </a:spcAft>
              <a:buNone/>
            </a:pPr>
            <a:endParaRPr sz="3000">
              <a:solidFill>
                <a:schemeClr val="lt1"/>
              </a:solidFill>
              <a:latin typeface="Roboto" panose="02000000000000000000"/>
              <a:ea typeface="Roboto" panose="02000000000000000000"/>
              <a:cs typeface="Roboto" panose="02000000000000000000"/>
              <a:sym typeface="Roboto" panose="0200000000000000000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13" name="Shape 113"/>
        <p:cNvGrpSpPr/>
        <p:nvPr/>
      </p:nvGrpSpPr>
      <p:grpSpPr>
        <a:xfrm>
          <a:off x="0" y="0"/>
          <a:ext cx="0" cy="0"/>
          <a:chOff x="0" y="0"/>
          <a:chExt cx="0" cy="0"/>
        </a:xfrm>
      </p:grpSpPr>
      <p:sp>
        <p:nvSpPr>
          <p:cNvPr id="114" name="Google Shape;114;g140781e0cf6_0_154"/>
          <p:cNvSpPr txBox="1"/>
          <p:nvPr/>
        </p:nvSpPr>
        <p:spPr>
          <a:xfrm>
            <a:off x="4722100" y="2540775"/>
            <a:ext cx="4127100" cy="110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panose="020B0604020202020204"/>
              <a:buNone/>
            </a:pPr>
            <a:r>
              <a:rPr lang="en-GB" sz="2000" b="0" i="0" u="none" strike="noStrike" cap="none">
                <a:solidFill>
                  <a:srgbClr val="000000"/>
                </a:solidFill>
                <a:latin typeface="Roboto" panose="02000000000000000000"/>
                <a:ea typeface="Roboto" panose="02000000000000000000"/>
                <a:cs typeface="Roboto" panose="02000000000000000000"/>
                <a:sym typeface="Roboto" panose="02000000000000000000"/>
              </a:rPr>
              <a:t>What is Business Communication?</a:t>
            </a:r>
            <a:endParaRPr lang="en-GB" sz="2000" b="0" i="0" u="none" strike="noStrike" cap="none">
              <a:solidFill>
                <a:srgbClr val="000000"/>
              </a:solidFill>
              <a:latin typeface="Roboto" panose="02000000000000000000"/>
              <a:ea typeface="Roboto" panose="02000000000000000000"/>
              <a:cs typeface="Roboto" panose="02000000000000000000"/>
              <a:sym typeface="Roboto" panose="02000000000000000000"/>
            </a:endParaRPr>
          </a:p>
          <a:p>
            <a:pPr marL="0" marR="0" lvl="0" indent="0" algn="l" rtl="0">
              <a:lnSpc>
                <a:spcPct val="100000"/>
              </a:lnSpc>
              <a:spcBef>
                <a:spcPts val="0"/>
              </a:spcBef>
              <a:spcAft>
                <a:spcPts val="0"/>
              </a:spcAft>
              <a:buClr>
                <a:srgbClr val="000000"/>
              </a:buClr>
              <a:buSzPts val="2000"/>
              <a:buFont typeface="Arial" panose="020B0604020202020204"/>
              <a:buNone/>
            </a:pPr>
            <a:endParaRPr sz="2000" b="0" i="0" u="none" strike="noStrike" cap="none">
              <a:solidFill>
                <a:srgbClr val="000000"/>
              </a:solidFill>
              <a:latin typeface="Roboto" panose="02000000000000000000"/>
              <a:ea typeface="Roboto" panose="02000000000000000000"/>
              <a:cs typeface="Roboto" panose="02000000000000000000"/>
              <a:sym typeface="Roboto" panose="02000000000000000000"/>
            </a:endParaRPr>
          </a:p>
          <a:p>
            <a:pPr marL="0" marR="0" lvl="0" indent="0" algn="l" rtl="0">
              <a:lnSpc>
                <a:spcPct val="100000"/>
              </a:lnSpc>
              <a:spcBef>
                <a:spcPts val="0"/>
              </a:spcBef>
              <a:spcAft>
                <a:spcPts val="0"/>
              </a:spcAft>
              <a:buClr>
                <a:srgbClr val="000000"/>
              </a:buClr>
              <a:buSzPts val="2000"/>
              <a:buFont typeface="Arial" panose="020B0604020202020204"/>
              <a:buNone/>
            </a:pPr>
            <a:r>
              <a:rPr lang="en-GB" sz="2000">
                <a:solidFill>
                  <a:srgbClr val="333333"/>
                </a:solidFill>
                <a:highlight>
                  <a:srgbClr val="FFFFFF"/>
                </a:highlight>
                <a:latin typeface="Roboto" panose="02000000000000000000"/>
                <a:ea typeface="Roboto" panose="02000000000000000000"/>
                <a:cs typeface="Roboto" panose="02000000000000000000"/>
                <a:sym typeface="Roboto" panose="02000000000000000000"/>
              </a:rPr>
              <a:t> </a:t>
            </a:r>
            <a:r>
              <a:rPr lang="en-US" altLang="en-GB" sz="2000">
                <a:solidFill>
                  <a:srgbClr val="333333"/>
                </a:solidFill>
                <a:highlight>
                  <a:srgbClr val="FFFFFF"/>
                </a:highlight>
                <a:latin typeface="Roboto" panose="02000000000000000000"/>
                <a:ea typeface="Roboto" panose="02000000000000000000"/>
                <a:cs typeface="Roboto" panose="02000000000000000000"/>
                <a:sym typeface="Roboto" panose="02000000000000000000"/>
              </a:rPr>
              <a:t>I</a:t>
            </a:r>
            <a:r>
              <a:rPr lang="en-GB" sz="2000">
                <a:solidFill>
                  <a:srgbClr val="333333"/>
                </a:solidFill>
                <a:highlight>
                  <a:srgbClr val="FFFFFF"/>
                </a:highlight>
                <a:latin typeface="Roboto" panose="02000000000000000000"/>
                <a:ea typeface="Roboto" panose="02000000000000000000"/>
                <a:cs typeface="Roboto" panose="02000000000000000000"/>
                <a:sym typeface="Roboto" panose="02000000000000000000"/>
              </a:rPr>
              <a:t>nternal or external</a:t>
            </a:r>
            <a:endParaRPr sz="2000" b="0" i="0" u="none" strike="noStrike" cap="none">
              <a:solidFill>
                <a:srgbClr val="000000"/>
              </a:solidFill>
              <a:latin typeface="Roboto" panose="02000000000000000000"/>
              <a:ea typeface="Roboto" panose="02000000000000000000"/>
              <a:cs typeface="Roboto" panose="02000000000000000000"/>
              <a:sym typeface="Roboto" panose="02000000000000000000"/>
            </a:endParaRPr>
          </a:p>
        </p:txBody>
      </p:sp>
      <p:pic>
        <p:nvPicPr>
          <p:cNvPr id="115" name="Google Shape;115;g140781e0cf6_0_154"/>
          <p:cNvPicPr preferRelativeResize="0"/>
          <p:nvPr/>
        </p:nvPicPr>
        <p:blipFill rotWithShape="1">
          <a:blip r:embed="rId1"/>
          <a:srcRect/>
          <a:stretch>
            <a:fillRect/>
          </a:stretch>
        </p:blipFill>
        <p:spPr>
          <a:xfrm>
            <a:off x="304801" y="1405766"/>
            <a:ext cx="4417299" cy="276261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19" name="Shape 119"/>
        <p:cNvGrpSpPr/>
        <p:nvPr/>
      </p:nvGrpSpPr>
      <p:grpSpPr>
        <a:xfrm>
          <a:off x="0" y="0"/>
          <a:ext cx="0" cy="0"/>
          <a:chOff x="0" y="0"/>
          <a:chExt cx="0" cy="0"/>
        </a:xfrm>
      </p:grpSpPr>
      <p:sp>
        <p:nvSpPr>
          <p:cNvPr id="120" name="Google Shape;120;g140781e0cf6_0_248"/>
          <p:cNvSpPr txBox="1"/>
          <p:nvPr/>
        </p:nvSpPr>
        <p:spPr>
          <a:xfrm>
            <a:off x="4746900" y="2454025"/>
            <a:ext cx="4089900" cy="110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panose="020B0604020202020204"/>
              <a:buNone/>
            </a:pPr>
            <a:r>
              <a:rPr lang="en-GB" sz="2000" b="0" i="0" u="none" strike="noStrike" cap="none">
                <a:solidFill>
                  <a:srgbClr val="000000"/>
                </a:solidFill>
                <a:latin typeface="Roboto" panose="02000000000000000000"/>
                <a:ea typeface="Roboto" panose="02000000000000000000"/>
                <a:cs typeface="Roboto" panose="02000000000000000000"/>
                <a:sym typeface="Roboto" panose="02000000000000000000"/>
              </a:rPr>
              <a:t>How to get to the point quickly ?</a:t>
            </a:r>
            <a:endParaRPr lang="en-GB" sz="2000" b="0" i="0" u="none" strike="noStrike" cap="none">
              <a:solidFill>
                <a:srgbClr val="000000"/>
              </a:solidFill>
              <a:latin typeface="Roboto" panose="02000000000000000000"/>
              <a:ea typeface="Roboto" panose="02000000000000000000"/>
              <a:cs typeface="Roboto" panose="02000000000000000000"/>
              <a:sym typeface="Roboto" panose="02000000000000000000"/>
            </a:endParaRPr>
          </a:p>
          <a:p>
            <a:pPr marL="0" marR="0" lvl="0" indent="0" algn="l" rtl="0">
              <a:lnSpc>
                <a:spcPct val="100000"/>
              </a:lnSpc>
              <a:spcBef>
                <a:spcPts val="0"/>
              </a:spcBef>
              <a:spcAft>
                <a:spcPts val="0"/>
              </a:spcAft>
              <a:buClr>
                <a:srgbClr val="000000"/>
              </a:buClr>
              <a:buSzPts val="2000"/>
              <a:buFont typeface="Arial" panose="020B0604020202020204"/>
              <a:buNone/>
            </a:pPr>
            <a:endParaRPr sz="2000" b="0" i="0" u="none" strike="noStrike" cap="none">
              <a:solidFill>
                <a:srgbClr val="000000"/>
              </a:solidFill>
              <a:latin typeface="Roboto" panose="02000000000000000000"/>
              <a:ea typeface="Roboto" panose="02000000000000000000"/>
              <a:cs typeface="Roboto" panose="02000000000000000000"/>
              <a:sym typeface="Roboto" panose="02000000000000000000"/>
            </a:endParaRPr>
          </a:p>
          <a:p>
            <a:pPr marL="0" marR="0" lvl="0" indent="0" algn="l" rtl="0">
              <a:lnSpc>
                <a:spcPct val="100000"/>
              </a:lnSpc>
              <a:spcBef>
                <a:spcPts val="0"/>
              </a:spcBef>
              <a:spcAft>
                <a:spcPts val="0"/>
              </a:spcAft>
              <a:buClr>
                <a:srgbClr val="000000"/>
              </a:buClr>
              <a:buSzPts val="2000"/>
              <a:buFont typeface="Arial" panose="020B0604020202020204"/>
              <a:buNone/>
            </a:pPr>
            <a:r>
              <a:rPr lang="en-US" altLang="en-GB" sz="2000">
                <a:solidFill>
                  <a:srgbClr val="3E4855"/>
                </a:solidFill>
                <a:latin typeface="Roboto" panose="02000000000000000000"/>
                <a:ea typeface="Roboto" panose="02000000000000000000"/>
                <a:cs typeface="Roboto" panose="02000000000000000000"/>
                <a:sym typeface="Roboto" panose="02000000000000000000"/>
              </a:rPr>
              <a:t>“</a:t>
            </a:r>
            <a:r>
              <a:rPr lang="en-GB" sz="2000">
                <a:solidFill>
                  <a:srgbClr val="3E4855"/>
                </a:solidFill>
                <a:latin typeface="Roboto" panose="02000000000000000000"/>
                <a:ea typeface="Roboto" panose="02000000000000000000"/>
                <a:cs typeface="Roboto" panose="02000000000000000000"/>
                <a:sym typeface="Roboto" panose="02000000000000000000"/>
              </a:rPr>
              <a:t>I believe that</a:t>
            </a:r>
            <a:r>
              <a:rPr lang="en-US" altLang="en-GB" sz="2000">
                <a:solidFill>
                  <a:srgbClr val="3E4855"/>
                </a:solidFill>
                <a:latin typeface="Roboto" panose="02000000000000000000"/>
                <a:ea typeface="Roboto" panose="02000000000000000000"/>
                <a:cs typeface="Roboto" panose="02000000000000000000"/>
                <a:sym typeface="Roboto" panose="02000000000000000000"/>
              </a:rPr>
              <a:t>”</a:t>
            </a:r>
            <a:endParaRPr lang="en-US" altLang="en-GB" sz="2000" b="0" i="0" u="none" strike="noStrike" cap="none">
              <a:solidFill>
                <a:srgbClr val="3E4855"/>
              </a:solidFill>
              <a:latin typeface="Roboto" panose="02000000000000000000"/>
              <a:ea typeface="Roboto" panose="02000000000000000000"/>
              <a:cs typeface="Roboto" panose="02000000000000000000"/>
              <a:sym typeface="Roboto" panose="02000000000000000000"/>
            </a:endParaRPr>
          </a:p>
        </p:txBody>
      </p:sp>
      <p:pic>
        <p:nvPicPr>
          <p:cNvPr id="121" name="Google Shape;121;g140781e0cf6_0_248"/>
          <p:cNvPicPr preferRelativeResize="0"/>
          <p:nvPr/>
        </p:nvPicPr>
        <p:blipFill rotWithShape="1">
          <a:blip r:embed="rId1"/>
          <a:srcRect/>
          <a:stretch>
            <a:fillRect/>
          </a:stretch>
        </p:blipFill>
        <p:spPr>
          <a:xfrm>
            <a:off x="152400" y="1397263"/>
            <a:ext cx="4318151" cy="287876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25" name="Shape 125"/>
        <p:cNvGrpSpPr/>
        <p:nvPr/>
      </p:nvGrpSpPr>
      <p:grpSpPr>
        <a:xfrm>
          <a:off x="0" y="0"/>
          <a:ext cx="0" cy="0"/>
          <a:chOff x="0" y="0"/>
          <a:chExt cx="0" cy="0"/>
        </a:xfrm>
      </p:grpSpPr>
      <p:sp>
        <p:nvSpPr>
          <p:cNvPr id="126" name="Google Shape;126;g140781e0cf6_0_261"/>
          <p:cNvSpPr txBox="1"/>
          <p:nvPr/>
        </p:nvSpPr>
        <p:spPr>
          <a:xfrm>
            <a:off x="5502925" y="2416825"/>
            <a:ext cx="3495000" cy="4926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2000"/>
              <a:buFont typeface="Arial" panose="020B0604020202020204"/>
              <a:buNone/>
            </a:pPr>
            <a:r>
              <a:rPr lang="en-GB" sz="2000" b="0" i="0" u="none" strike="noStrike" cap="none">
                <a:solidFill>
                  <a:srgbClr val="000000"/>
                </a:solidFill>
                <a:latin typeface="Roboto" panose="02000000000000000000"/>
                <a:ea typeface="Roboto" panose="02000000000000000000"/>
                <a:cs typeface="Roboto" panose="02000000000000000000"/>
                <a:sym typeface="Roboto" panose="02000000000000000000"/>
              </a:rPr>
              <a:t>Impact of your words</a:t>
            </a:r>
            <a:endParaRPr sz="2000" b="0" i="0" u="none" strike="noStrike" cap="none">
              <a:solidFill>
                <a:srgbClr val="000000"/>
              </a:solidFill>
              <a:latin typeface="Roboto" panose="02000000000000000000"/>
              <a:ea typeface="Roboto" panose="02000000000000000000"/>
              <a:cs typeface="Roboto" panose="02000000000000000000"/>
              <a:sym typeface="Roboto" panose="02000000000000000000"/>
            </a:endParaRPr>
          </a:p>
        </p:txBody>
      </p:sp>
      <p:pic>
        <p:nvPicPr>
          <p:cNvPr id="127" name="Google Shape;127;g140781e0cf6_0_261"/>
          <p:cNvPicPr preferRelativeResize="0"/>
          <p:nvPr/>
        </p:nvPicPr>
        <p:blipFill rotWithShape="1">
          <a:blip r:embed="rId1"/>
          <a:srcRect/>
          <a:stretch>
            <a:fillRect/>
          </a:stretch>
        </p:blipFill>
        <p:spPr>
          <a:xfrm>
            <a:off x="598575" y="1450200"/>
            <a:ext cx="3810000" cy="2857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ctrTitle"/>
          </p:nvPr>
        </p:nvSpPr>
        <p:spPr>
          <a:xfrm>
            <a:off x="280035" y="664845"/>
            <a:ext cx="8680450" cy="3914775"/>
          </a:xfrm>
        </p:spPr>
        <p:txBody>
          <a:bodyPr>
            <a:noAutofit/>
          </a:bodyPr>
          <a:p>
            <a:pPr algn="l"/>
            <a:r>
              <a:rPr lang="en-GB" sz="2800" b="1">
                <a:solidFill>
                  <a:srgbClr val="3E4855"/>
                </a:solidFill>
                <a:sym typeface="Roboto" panose="02000000000000000000"/>
              </a:rPr>
              <a:t>1. Avoid truisms</a:t>
            </a:r>
            <a:r>
              <a:rPr lang="en-US" altLang="en-GB" sz="2800" b="1">
                <a:solidFill>
                  <a:srgbClr val="3E4855"/>
                </a:solidFill>
                <a:sym typeface="Roboto" panose="02000000000000000000"/>
              </a:rPr>
              <a:t>-</a:t>
            </a:r>
            <a:r>
              <a:rPr lang="en-GB" sz="2800">
                <a:solidFill>
                  <a:srgbClr val="3E4855"/>
                </a:solidFill>
                <a:sym typeface="Roboto" panose="02000000000000000000"/>
              </a:rPr>
              <a:t>social media is popular,” “hard work is important,” “ice cream is delicious</a:t>
            </a:r>
            <a:r>
              <a:rPr lang="en-US" altLang="en-GB" sz="2800">
                <a:solidFill>
                  <a:srgbClr val="3E4855"/>
                </a:solidFill>
                <a:sym typeface="Roboto" panose="02000000000000000000"/>
              </a:rPr>
              <a:t>, let me know if you need anything,everything happens for a reason,we should hangout sometime, There is more  fish in the sea</a:t>
            </a:r>
            <a:br>
              <a:rPr lang="en-GB" sz="2800" b="1">
                <a:solidFill>
                  <a:srgbClr val="3E4855"/>
                </a:solidFill>
                <a:sym typeface="Roboto" panose="02000000000000000000"/>
              </a:rPr>
            </a:br>
            <a:r>
              <a:rPr lang="en-GB" sz="2800" b="1">
                <a:solidFill>
                  <a:srgbClr val="3E4855"/>
                </a:solidFill>
                <a:sym typeface="Roboto" panose="02000000000000000000"/>
              </a:rPr>
              <a:t>2.</a:t>
            </a:r>
            <a:r>
              <a:rPr lang="en-GB" sz="2800">
                <a:solidFill>
                  <a:srgbClr val="3E4855"/>
                </a:solidFill>
                <a:sym typeface="Roboto" panose="02000000000000000000"/>
              </a:rPr>
              <a:t> </a:t>
            </a:r>
            <a:r>
              <a:rPr lang="en-GB" sz="2800" b="1">
                <a:solidFill>
                  <a:srgbClr val="3E4855"/>
                </a:solidFill>
                <a:sym typeface="Roboto" panose="02000000000000000000"/>
              </a:rPr>
              <a:t>Always include the “why</a:t>
            </a:r>
            <a:r>
              <a:rPr lang="en-US" altLang="en-GB" sz="2800" b="1">
                <a:solidFill>
                  <a:srgbClr val="3E4855"/>
                </a:solidFill>
                <a:sym typeface="Roboto" panose="02000000000000000000"/>
              </a:rPr>
              <a:t>-</a:t>
            </a:r>
            <a:r>
              <a:rPr lang="en-GB" sz="2800">
                <a:solidFill>
                  <a:srgbClr val="3E4855"/>
                </a:solidFill>
                <a:sym typeface="Roboto" panose="02000000000000000000"/>
              </a:rPr>
              <a:t>I believe social media marketing is important</a:t>
            </a:r>
            <a:br>
              <a:rPr lang="en-GB" sz="2800" b="1">
                <a:solidFill>
                  <a:srgbClr val="3E4855"/>
                </a:solidFill>
                <a:sym typeface="Roboto" panose="02000000000000000000"/>
              </a:rPr>
            </a:br>
            <a:r>
              <a:rPr lang="en-GB" sz="2800" b="1">
                <a:solidFill>
                  <a:srgbClr val="3E4855"/>
                </a:solidFill>
                <a:sym typeface="Roboto" panose="02000000000000000000"/>
              </a:rPr>
              <a:t>3. End with your highest-value impact.</a:t>
            </a:r>
            <a:endParaRPr lang="en-GB" sz="2800" b="1">
              <a:solidFill>
                <a:srgbClr val="3E4855"/>
              </a:solidFill>
              <a:sym typeface="Roboto" panose="0200000000000000000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31" name="Shape 131"/>
        <p:cNvGrpSpPr/>
        <p:nvPr/>
      </p:nvGrpSpPr>
      <p:grpSpPr>
        <a:xfrm>
          <a:off x="0" y="0"/>
          <a:ext cx="0" cy="0"/>
          <a:chOff x="0" y="0"/>
          <a:chExt cx="0" cy="0"/>
        </a:xfrm>
      </p:grpSpPr>
      <p:sp>
        <p:nvSpPr>
          <p:cNvPr id="132" name="Google Shape;132;g140781e0cf6_0_276"/>
          <p:cNvSpPr txBox="1"/>
          <p:nvPr/>
        </p:nvSpPr>
        <p:spPr>
          <a:xfrm>
            <a:off x="5131100" y="2429225"/>
            <a:ext cx="3594300" cy="8004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2000"/>
              <a:buFont typeface="Arial" panose="020B0604020202020204"/>
              <a:buNone/>
            </a:pPr>
            <a:r>
              <a:rPr lang="en-GB" sz="2000" b="0" i="0" u="none" strike="noStrike" cap="none">
                <a:solidFill>
                  <a:srgbClr val="000000"/>
                </a:solidFill>
                <a:latin typeface="Roboto" panose="02000000000000000000"/>
                <a:ea typeface="Roboto" panose="02000000000000000000"/>
                <a:cs typeface="Roboto" panose="02000000000000000000"/>
                <a:sym typeface="Roboto" panose="02000000000000000000"/>
              </a:rPr>
              <a:t>Without a point everything you say is pointless</a:t>
            </a:r>
            <a:endParaRPr sz="2000" b="0" i="0" u="none" strike="noStrike" cap="none">
              <a:solidFill>
                <a:srgbClr val="000000"/>
              </a:solidFill>
              <a:latin typeface="Roboto" panose="02000000000000000000"/>
              <a:ea typeface="Roboto" panose="02000000000000000000"/>
              <a:cs typeface="Roboto" panose="02000000000000000000"/>
              <a:sym typeface="Roboto" panose="02000000000000000000"/>
            </a:endParaRPr>
          </a:p>
        </p:txBody>
      </p:sp>
      <p:pic>
        <p:nvPicPr>
          <p:cNvPr id="133" name="Google Shape;133;g140781e0cf6_0_276"/>
          <p:cNvPicPr preferRelativeResize="0"/>
          <p:nvPr/>
        </p:nvPicPr>
        <p:blipFill rotWithShape="1">
          <a:blip r:embed="rId1"/>
          <a:srcRect/>
          <a:stretch>
            <a:fillRect/>
          </a:stretch>
        </p:blipFill>
        <p:spPr>
          <a:xfrm>
            <a:off x="152400" y="1102725"/>
            <a:ext cx="4797936" cy="38383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p:nvPr>
            <p:ph type="ctrTitle"/>
          </p:nvPr>
        </p:nvSpPr>
        <p:spPr/>
        <p:txBody>
          <a:bodyPr>
            <a:normAutofit fontScale="90000"/>
          </a:bodyPr>
          <a:p>
            <a:r>
              <a:rPr lang="en-GB" i="1">
                <a:solidFill>
                  <a:srgbClr val="6258FF"/>
                </a:solidFill>
                <a:uFill>
                  <a:noFill/>
                </a:uFill>
                <a:sym typeface="Roboto" panose="02000000000000000000"/>
                <a:hlinkClick r:id="rId1"/>
              </a:rPr>
              <a:t>Get to the Point! Sharpen Your Message and Make Your Words Matter</a:t>
            </a:r>
            <a:endParaRPr lang="en-US"/>
          </a:p>
        </p:txBody>
      </p:sp>
      <p:sp>
        <p:nvSpPr>
          <p:cNvPr id="3" name="Subtitle 2"/>
          <p:cNvSpPr/>
          <p:nvPr>
            <p:ph type="subTitle" idx="1"/>
          </p:nvPr>
        </p:nvSpPr>
        <p:spPr/>
        <p:txBody>
          <a:bodyPr/>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37" name="Shape 137"/>
        <p:cNvGrpSpPr/>
        <p:nvPr/>
      </p:nvGrpSpPr>
      <p:grpSpPr>
        <a:xfrm>
          <a:off x="0" y="0"/>
          <a:ext cx="0" cy="0"/>
          <a:chOff x="0" y="0"/>
          <a:chExt cx="0" cy="0"/>
        </a:xfrm>
      </p:grpSpPr>
      <p:sp>
        <p:nvSpPr>
          <p:cNvPr id="138" name="Google Shape;138;g140781e0cf6_0_285"/>
          <p:cNvSpPr txBox="1"/>
          <p:nvPr/>
        </p:nvSpPr>
        <p:spPr>
          <a:xfrm>
            <a:off x="5701225" y="2426175"/>
            <a:ext cx="3000000" cy="1099758"/>
          </a:xfrm>
          <a:prstGeom prst="rect">
            <a:avLst/>
          </a:prstGeom>
          <a:noFill/>
          <a:ln>
            <a:noFill/>
          </a:ln>
        </p:spPr>
        <p:txBody>
          <a:bodyPr spcFirstLastPara="1" wrap="square" lIns="91425" tIns="91425" rIns="91425" bIns="91425" anchor="t" anchorCtr="0">
            <a:spAutoFit/>
          </a:bodyPr>
          <a:lstStyle/>
          <a:p>
            <a:pPr marL="0" marR="0" lvl="0" indent="0" algn="ctr" rtl="0">
              <a:lnSpc>
                <a:spcPct val="139000"/>
              </a:lnSpc>
              <a:spcBef>
                <a:spcPts val="2300"/>
              </a:spcBef>
              <a:spcAft>
                <a:spcPts val="1500"/>
              </a:spcAft>
              <a:buClr>
                <a:srgbClr val="000000"/>
              </a:buClr>
              <a:buSzPts val="2000"/>
              <a:buFont typeface="Arial" panose="020B0604020202020204"/>
              <a:buNone/>
            </a:pPr>
            <a:r>
              <a:rPr lang="en-GB" sz="2000" b="0" i="0" u="none" strike="noStrike" cap="none">
                <a:solidFill>
                  <a:srgbClr val="111111"/>
                </a:solidFill>
                <a:highlight>
                  <a:srgbClr val="FFFFFF"/>
                </a:highlight>
                <a:latin typeface="Roboto" panose="02000000000000000000"/>
                <a:ea typeface="Roboto" panose="02000000000000000000"/>
                <a:cs typeface="Roboto" panose="02000000000000000000"/>
                <a:sym typeface="Roboto" panose="02000000000000000000"/>
              </a:rPr>
              <a:t>Use an Outline</a:t>
            </a:r>
            <a:endParaRPr sz="2000" b="0" i="0" u="none" strike="noStrike" cap="none">
              <a:solidFill>
                <a:srgbClr val="111111"/>
              </a:solidFill>
              <a:highlight>
                <a:srgbClr val="FFFFFF"/>
              </a:highlight>
              <a:latin typeface="Roboto" panose="02000000000000000000"/>
              <a:ea typeface="Roboto" panose="02000000000000000000"/>
              <a:cs typeface="Roboto" panose="02000000000000000000"/>
              <a:sym typeface="Roboto" panose="02000000000000000000"/>
            </a:endParaRPr>
          </a:p>
        </p:txBody>
      </p:sp>
      <p:pic>
        <p:nvPicPr>
          <p:cNvPr id="139" name="Google Shape;139;g140781e0cf6_0_285"/>
          <p:cNvPicPr preferRelativeResize="0"/>
          <p:nvPr/>
        </p:nvPicPr>
        <p:blipFill rotWithShape="1">
          <a:blip r:embed="rId1"/>
          <a:srcRect/>
          <a:stretch>
            <a:fillRect/>
          </a:stretch>
        </p:blipFill>
        <p:spPr>
          <a:xfrm>
            <a:off x="152400" y="1152750"/>
            <a:ext cx="5235328" cy="3039456"/>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1338</Words>
  <Application>WPS Presentation</Application>
  <PresentationFormat/>
  <Paragraphs>53</Paragraphs>
  <Slides>16</Slides>
  <Notes>0</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16</vt:i4>
      </vt:variant>
    </vt:vector>
  </HeadingPairs>
  <TitlesOfParts>
    <vt:vector size="25" baseType="lpstr">
      <vt:lpstr>Arial</vt:lpstr>
      <vt:lpstr>SimSun</vt:lpstr>
      <vt:lpstr>Wingdings</vt:lpstr>
      <vt:lpstr>Arial</vt:lpstr>
      <vt:lpstr>Roboto</vt:lpstr>
      <vt:lpstr>Microsoft YaHei</vt:lpstr>
      <vt:lpstr>Arial Unicode MS</vt:lpstr>
      <vt:lpstr>Simple Light</vt:lpstr>
      <vt:lpstr>Simple Light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pooja ram</dc:creator>
  <cp:lastModifiedBy>GEETHA PRIYANKA</cp:lastModifiedBy>
  <cp:revision>1</cp:revision>
  <dcterms:created xsi:type="dcterms:W3CDTF">2024-07-30T08:03:24Z</dcterms:created>
  <dcterms:modified xsi:type="dcterms:W3CDTF">2024-07-30T08:03:24Z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1033-12.2.0.17119</vt:lpwstr>
  </property>
  <property fmtid="{D5CDD505-2E9C-101B-9397-08002B2CF9AE}" pid="3" name="ICV">
    <vt:lpwstr>DE0D0E971BCE42CABA28B94501560194_12</vt:lpwstr>
  </property>
</Properties>
</file>